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Merriweather Bold" charset="1" panose="00000800000000000000"/>
      <p:regular r:id="rId7"/>
    </p:embeddedFont>
    <p:embeddedFont>
      <p:font typeface="Merriweather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439" y="592936"/>
            <a:ext cx="10686375" cy="6413132"/>
            <a:chOff x="0" y="0"/>
            <a:chExt cx="14248499" cy="8550843"/>
          </a:xfrm>
        </p:grpSpPr>
        <p:sp>
          <p:nvSpPr>
            <p:cNvPr name="Freeform 3" id="3" descr="Cartoon Buildings Vector Art, Icons, and Graphics for Free Download"/>
            <p:cNvSpPr/>
            <p:nvPr/>
          </p:nvSpPr>
          <p:spPr>
            <a:xfrm flipH="false" flipV="false" rot="0">
              <a:off x="0" y="0"/>
              <a:ext cx="14248512" cy="8550783"/>
            </a:xfrm>
            <a:custGeom>
              <a:avLst/>
              <a:gdLst/>
              <a:ahLst/>
              <a:cxnLst/>
              <a:rect r="r" b="b" t="t" l="l"/>
              <a:pathLst>
                <a:path h="8550783" w="14248512">
                  <a:moveTo>
                    <a:pt x="0" y="0"/>
                  </a:moveTo>
                  <a:lnTo>
                    <a:pt x="14248512" y="0"/>
                  </a:lnTo>
                  <a:lnTo>
                    <a:pt x="14248512" y="8550783"/>
                  </a:lnTo>
                  <a:lnTo>
                    <a:pt x="0" y="8550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0685936" cy="756000"/>
            <a:chOff x="0" y="0"/>
            <a:chExt cx="14247915" cy="1008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47876" cy="1007992"/>
            </a:xfrm>
            <a:custGeom>
              <a:avLst/>
              <a:gdLst/>
              <a:ahLst/>
              <a:cxnLst/>
              <a:rect r="r" b="b" t="t" l="l"/>
              <a:pathLst>
                <a:path h="1007992" w="14247876">
                  <a:moveTo>
                    <a:pt x="0" y="0"/>
                  </a:moveTo>
                  <a:lnTo>
                    <a:pt x="14247876" y="0"/>
                  </a:lnTo>
                  <a:lnTo>
                    <a:pt x="14247876" y="1007992"/>
                  </a:lnTo>
                  <a:lnTo>
                    <a:pt x="0" y="1007992"/>
                  </a:lnTo>
                  <a:close/>
                </a:path>
              </a:pathLst>
            </a:custGeom>
            <a:solidFill>
              <a:srgbClr val="4F81B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14247915" cy="998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79"/>
                </a:lnSpc>
              </a:pPr>
              <a:r>
                <a:rPr lang="en-US" sz="1483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Sănătatea familiei tale contează! Aerisește locuința! Măsoară nivelul de radon!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10061" y="1096085"/>
            <a:ext cx="1134105" cy="971132"/>
            <a:chOff x="0" y="0"/>
            <a:chExt cx="1512140" cy="12948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92964" y="-72263"/>
              <a:ext cx="1673098" cy="1528953"/>
            </a:xfrm>
            <a:custGeom>
              <a:avLst/>
              <a:gdLst/>
              <a:ahLst/>
              <a:cxnLst/>
              <a:rect r="r" b="b" t="t" l="l"/>
              <a:pathLst>
                <a:path h="1528953" w="1673098">
                  <a:moveTo>
                    <a:pt x="534035" y="1528953"/>
                  </a:moveTo>
                  <a:lnTo>
                    <a:pt x="477520" y="1283589"/>
                  </a:lnTo>
                  <a:cubicBezTo>
                    <a:pt x="138303" y="1119632"/>
                    <a:pt x="0" y="761873"/>
                    <a:pt x="157988" y="457073"/>
                  </a:cubicBezTo>
                  <a:cubicBezTo>
                    <a:pt x="315976" y="152273"/>
                    <a:pt x="718566" y="0"/>
                    <a:pt x="1088136" y="105537"/>
                  </a:cubicBezTo>
                  <a:cubicBezTo>
                    <a:pt x="1457706" y="211074"/>
                    <a:pt x="1673098" y="539623"/>
                    <a:pt x="1585976" y="864616"/>
                  </a:cubicBezTo>
                  <a:cubicBezTo>
                    <a:pt x="1498854" y="1189609"/>
                    <a:pt x="1137539" y="1404874"/>
                    <a:pt x="751205" y="1361694"/>
                  </a:cubicBezTo>
                  <a:close/>
                </a:path>
              </a:pathLst>
            </a:custGeom>
            <a:solidFill>
              <a:srgbClr val="00206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1512140" cy="12948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08"/>
                </a:lnSpc>
              </a:pPr>
              <a:r>
                <a:rPr lang="en-US" sz="923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RADONUL – VIZITATORUL NEDORIT DIN CASELE NOASTRE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890609" y="4498204"/>
            <a:ext cx="1357081" cy="1220137"/>
            <a:chOff x="0" y="0"/>
            <a:chExt cx="1809442" cy="16268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111252" y="-90805"/>
              <a:ext cx="2002028" cy="1921002"/>
            </a:xfrm>
            <a:custGeom>
              <a:avLst/>
              <a:gdLst/>
              <a:ahLst/>
              <a:cxnLst/>
              <a:rect r="r" b="b" t="t" l="l"/>
              <a:pathLst>
                <a:path h="1921002" w="2002028">
                  <a:moveTo>
                    <a:pt x="639064" y="1921002"/>
                  </a:moveTo>
                  <a:lnTo>
                    <a:pt x="571373" y="1612646"/>
                  </a:lnTo>
                  <a:cubicBezTo>
                    <a:pt x="165481" y="1406779"/>
                    <a:pt x="0" y="957199"/>
                    <a:pt x="189103" y="574167"/>
                  </a:cubicBezTo>
                  <a:cubicBezTo>
                    <a:pt x="378206" y="191135"/>
                    <a:pt x="859917" y="0"/>
                    <a:pt x="1302004" y="132588"/>
                  </a:cubicBezTo>
                  <a:cubicBezTo>
                    <a:pt x="1744091" y="265176"/>
                    <a:pt x="2002028" y="677926"/>
                    <a:pt x="1897634" y="1086358"/>
                  </a:cubicBezTo>
                  <a:cubicBezTo>
                    <a:pt x="1793240" y="1494790"/>
                    <a:pt x="1360932" y="1765046"/>
                    <a:pt x="898779" y="1710817"/>
                  </a:cubicBezTo>
                  <a:close/>
                </a:path>
              </a:pathLst>
            </a:custGeom>
            <a:solidFill>
              <a:srgbClr val="00B05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1809442" cy="1626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85"/>
                </a:lnSpc>
              </a:pPr>
            </a:p>
            <a:p>
              <a:pPr algn="ctr">
                <a:lnSpc>
                  <a:spcPts val="1283"/>
                </a:lnSpc>
              </a:pPr>
              <a:r>
                <a:rPr lang="en-US" sz="999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ASIGURĂ O BUNĂ ETANȘARE A PARDOSELII ȘI A PEREȚILOR!</a:t>
              </a:r>
            </a:p>
            <a:p>
              <a:pPr algn="ctr">
                <a:lnSpc>
                  <a:spcPts val="1185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439" y="6977886"/>
            <a:ext cx="10685936" cy="474114"/>
            <a:chOff x="0" y="0"/>
            <a:chExt cx="14247915" cy="6321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247876" cy="632147"/>
            </a:xfrm>
            <a:custGeom>
              <a:avLst/>
              <a:gdLst/>
              <a:ahLst/>
              <a:cxnLst/>
              <a:rect r="r" b="b" t="t" l="l"/>
              <a:pathLst>
                <a:path h="632147" w="14247876">
                  <a:moveTo>
                    <a:pt x="0" y="0"/>
                  </a:moveTo>
                  <a:lnTo>
                    <a:pt x="14247876" y="0"/>
                  </a:lnTo>
                  <a:lnTo>
                    <a:pt x="14247876" y="632147"/>
                  </a:lnTo>
                  <a:lnTo>
                    <a:pt x="0" y="632147"/>
                  </a:lnTo>
                  <a:close/>
                </a:path>
              </a:pathLst>
            </a:custGeom>
            <a:solidFill>
              <a:srgbClr val="4F81B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14247915" cy="6226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56"/>
                </a:lnSpc>
              </a:pPr>
              <a:r>
                <a:rPr lang="en-US" sz="1546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Tu știi concentrația de RADON din locuință sau de la locul de muncă? Măsoară și acționează preventiv! 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811983" y="1969296"/>
            <a:ext cx="1357081" cy="1220137"/>
            <a:chOff x="0" y="0"/>
            <a:chExt cx="1809442" cy="16268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111252" y="-90805"/>
              <a:ext cx="2002028" cy="1921002"/>
            </a:xfrm>
            <a:custGeom>
              <a:avLst/>
              <a:gdLst/>
              <a:ahLst/>
              <a:cxnLst/>
              <a:rect r="r" b="b" t="t" l="l"/>
              <a:pathLst>
                <a:path h="1921002" w="2002028">
                  <a:moveTo>
                    <a:pt x="639064" y="1921002"/>
                  </a:moveTo>
                  <a:lnTo>
                    <a:pt x="571373" y="1612646"/>
                  </a:lnTo>
                  <a:cubicBezTo>
                    <a:pt x="165481" y="1406779"/>
                    <a:pt x="0" y="957199"/>
                    <a:pt x="189103" y="574167"/>
                  </a:cubicBezTo>
                  <a:cubicBezTo>
                    <a:pt x="378206" y="191135"/>
                    <a:pt x="859917" y="0"/>
                    <a:pt x="1302004" y="132588"/>
                  </a:cubicBezTo>
                  <a:cubicBezTo>
                    <a:pt x="1744091" y="265176"/>
                    <a:pt x="2002028" y="677926"/>
                    <a:pt x="1897634" y="1086358"/>
                  </a:cubicBezTo>
                  <a:cubicBezTo>
                    <a:pt x="1793240" y="1494790"/>
                    <a:pt x="1360932" y="1765046"/>
                    <a:pt x="898779" y="1710817"/>
                  </a:cubicBezTo>
                  <a:close/>
                </a:path>
              </a:pathLst>
            </a:custGeom>
            <a:solidFill>
              <a:srgbClr val="7030A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1809442" cy="1636375"/>
            </a:xfrm>
            <a:prstGeom prst="rect">
              <a:avLst/>
            </a:prstGeom>
          </p:spPr>
          <p:txBody>
            <a:bodyPr anchor="ctr" rtlCol="false" tIns="76200" lIns="76200" bIns="76200" rIns="76200"/>
            <a:lstStyle/>
            <a:p>
              <a:pPr algn="ctr">
                <a:lnSpc>
                  <a:spcPts val="1283"/>
                </a:lnSpc>
              </a:pPr>
            </a:p>
            <a:p>
              <a:pPr algn="ctr">
                <a:lnSpc>
                  <a:spcPts val="1283"/>
                </a:lnSpc>
              </a:pPr>
              <a:r>
                <a:rPr lang="en-US" sz="999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ASIGURĂ O BUNĂ VENTILAȚIE A CLĂDIRII!</a:t>
              </a:r>
            </a:p>
            <a:p>
              <a:pPr algn="ctr">
                <a:lnSpc>
                  <a:spcPts val="128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750526" y="876588"/>
            <a:ext cx="1611597" cy="1595725"/>
            <a:chOff x="0" y="0"/>
            <a:chExt cx="2148796" cy="212763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-152908" y="-118745"/>
              <a:ext cx="2413462" cy="2512314"/>
            </a:xfrm>
            <a:custGeom>
              <a:avLst/>
              <a:gdLst/>
              <a:ahLst/>
              <a:cxnLst/>
              <a:rect r="r" b="b" t="t" l="l"/>
              <a:pathLst>
                <a:path h="2512314" w="2413462">
                  <a:moveTo>
                    <a:pt x="779649" y="2512314"/>
                  </a:moveTo>
                  <a:lnTo>
                    <a:pt x="699275" y="2109089"/>
                  </a:lnTo>
                  <a:cubicBezTo>
                    <a:pt x="217251" y="1839722"/>
                    <a:pt x="0" y="1251839"/>
                    <a:pt x="245250" y="750951"/>
                  </a:cubicBezTo>
                  <a:cubicBezTo>
                    <a:pt x="469792" y="250063"/>
                    <a:pt x="1041962" y="0"/>
                    <a:pt x="1567028" y="173355"/>
                  </a:cubicBezTo>
                  <a:cubicBezTo>
                    <a:pt x="2092093" y="346710"/>
                    <a:pt x="2413462" y="886587"/>
                    <a:pt x="2274362" y="1420749"/>
                  </a:cubicBezTo>
                  <a:cubicBezTo>
                    <a:pt x="2150398" y="1954911"/>
                    <a:pt x="1637080" y="2308352"/>
                    <a:pt x="1088188" y="2237486"/>
                  </a:cubicBezTo>
                  <a:close/>
                </a:path>
              </a:pathLst>
            </a:custGeom>
            <a:solidFill>
              <a:srgbClr val="0070C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2148796" cy="2137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55"/>
                </a:lnSpc>
              </a:pPr>
            </a:p>
            <a:p>
              <a:pPr algn="ctr">
                <a:lnSpc>
                  <a:spcPts val="1226"/>
                </a:lnSpc>
              </a:pPr>
              <a:r>
                <a:rPr lang="en-US" sz="955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CONCENTRAȚIILE DE RADON SUNT MAI MARI ÎN INTERIOR ȘI ÎN ZONELE CU VENTILAȚIE MINIMĂ.</a:t>
              </a:r>
            </a:p>
            <a:p>
              <a:pPr algn="ctr">
                <a:lnSpc>
                  <a:spcPts val="1355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23586" y="1457148"/>
            <a:ext cx="1465205" cy="1248989"/>
            <a:chOff x="0" y="0"/>
            <a:chExt cx="1953606" cy="16653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-120142" y="-90805"/>
              <a:ext cx="2161667" cy="1959471"/>
            </a:xfrm>
            <a:custGeom>
              <a:avLst/>
              <a:gdLst/>
              <a:ahLst/>
              <a:cxnLst/>
              <a:rect r="r" b="b" t="t" l="l"/>
              <a:pathLst>
                <a:path h="1959471" w="2161667">
                  <a:moveTo>
                    <a:pt x="689991" y="1959471"/>
                  </a:moveTo>
                  <a:lnTo>
                    <a:pt x="616966" y="1648632"/>
                  </a:lnTo>
                  <a:cubicBezTo>
                    <a:pt x="178689" y="1437897"/>
                    <a:pt x="0" y="977686"/>
                    <a:pt x="204089" y="585597"/>
                  </a:cubicBezTo>
                  <a:cubicBezTo>
                    <a:pt x="408178" y="193507"/>
                    <a:pt x="928497" y="0"/>
                    <a:pt x="1405890" y="133576"/>
                  </a:cubicBezTo>
                  <a:cubicBezTo>
                    <a:pt x="1883283" y="269299"/>
                    <a:pt x="2161667" y="691809"/>
                    <a:pt x="2049018" y="1109899"/>
                  </a:cubicBezTo>
                  <a:cubicBezTo>
                    <a:pt x="1936369" y="1527989"/>
                    <a:pt x="1469644" y="1803515"/>
                    <a:pt x="970661" y="1749125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1953606" cy="166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85"/>
                </a:lnSpc>
              </a:pPr>
            </a:p>
            <a:p>
              <a:pPr algn="ctr">
                <a:lnSpc>
                  <a:spcPts val="1185"/>
                </a:lnSpc>
              </a:pPr>
              <a:r>
                <a:rPr lang="en-US" sz="923" b="true">
                  <a:solidFill>
                    <a:srgbClr val="002060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SOLICITĂ ȘI ANGAJATORULUI MĂSURAREA NIVELURILOR DE RADON LA LOCUL DE MUNCĂ.</a:t>
              </a:r>
            </a:p>
            <a:p>
              <a:pPr algn="ctr">
                <a:lnSpc>
                  <a:spcPts val="1185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971341" y="847080"/>
            <a:ext cx="1357081" cy="1220137"/>
            <a:chOff x="0" y="0"/>
            <a:chExt cx="1809442" cy="16268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-111252" y="-90805"/>
              <a:ext cx="2002028" cy="1921002"/>
            </a:xfrm>
            <a:custGeom>
              <a:avLst/>
              <a:gdLst/>
              <a:ahLst/>
              <a:cxnLst/>
              <a:rect r="r" b="b" t="t" l="l"/>
              <a:pathLst>
                <a:path h="1921002" w="2002028">
                  <a:moveTo>
                    <a:pt x="639064" y="1921002"/>
                  </a:moveTo>
                  <a:lnTo>
                    <a:pt x="571373" y="1612646"/>
                  </a:lnTo>
                  <a:cubicBezTo>
                    <a:pt x="165481" y="1406779"/>
                    <a:pt x="0" y="957199"/>
                    <a:pt x="189103" y="574167"/>
                  </a:cubicBezTo>
                  <a:cubicBezTo>
                    <a:pt x="378206" y="191135"/>
                    <a:pt x="859917" y="0"/>
                    <a:pt x="1302004" y="132588"/>
                  </a:cubicBezTo>
                  <a:cubicBezTo>
                    <a:pt x="1744091" y="265176"/>
                    <a:pt x="2002028" y="677926"/>
                    <a:pt x="1897634" y="1086358"/>
                  </a:cubicBezTo>
                  <a:cubicBezTo>
                    <a:pt x="1793240" y="1494790"/>
                    <a:pt x="1360932" y="1765046"/>
                    <a:pt x="898779" y="1710817"/>
                  </a:cubicBezTo>
                  <a:close/>
                </a:path>
              </a:pathLst>
            </a:custGeom>
            <a:solidFill>
              <a:srgbClr val="C0000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1809442" cy="1626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08"/>
                </a:lnSpc>
              </a:pPr>
              <a:r>
                <a:rPr lang="en-US" sz="923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MĂSURAREA ESTE SINGURA METODĂ PENTRU A ŞTI DACA AI RADON ÎN CASĂ. 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547497" y="1715490"/>
            <a:ext cx="1357081" cy="1220137"/>
            <a:chOff x="0" y="0"/>
            <a:chExt cx="1809442" cy="162685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-111252" y="-90805"/>
              <a:ext cx="2002028" cy="1921002"/>
            </a:xfrm>
            <a:custGeom>
              <a:avLst/>
              <a:gdLst/>
              <a:ahLst/>
              <a:cxnLst/>
              <a:rect r="r" b="b" t="t" l="l"/>
              <a:pathLst>
                <a:path h="1921002" w="2002028">
                  <a:moveTo>
                    <a:pt x="639064" y="1921002"/>
                  </a:moveTo>
                  <a:lnTo>
                    <a:pt x="571373" y="1612646"/>
                  </a:lnTo>
                  <a:cubicBezTo>
                    <a:pt x="165481" y="1406779"/>
                    <a:pt x="0" y="957199"/>
                    <a:pt x="189103" y="574167"/>
                  </a:cubicBezTo>
                  <a:cubicBezTo>
                    <a:pt x="378206" y="191135"/>
                    <a:pt x="859917" y="0"/>
                    <a:pt x="1302004" y="132588"/>
                  </a:cubicBezTo>
                  <a:cubicBezTo>
                    <a:pt x="1744091" y="265176"/>
                    <a:pt x="2002028" y="677926"/>
                    <a:pt x="1897634" y="1086358"/>
                  </a:cubicBezTo>
                  <a:cubicBezTo>
                    <a:pt x="1793240" y="1494790"/>
                    <a:pt x="1360932" y="1765046"/>
                    <a:pt x="898779" y="1710817"/>
                  </a:cubicBezTo>
                  <a:close/>
                </a:path>
              </a:pathLst>
            </a:custGeom>
            <a:solidFill>
              <a:srgbClr val="E46C0A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1809442" cy="1636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83"/>
                </a:lnSpc>
              </a:pPr>
              <a:r>
                <a:rPr lang="en-US" sz="999" b="true">
                  <a:solidFill>
                    <a:srgbClr val="FFFFFF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INSTALEAZĂ SISTEME COLECTOARE DE RADON.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9079188" y="119032"/>
            <a:ext cx="1612812" cy="517935"/>
          </a:xfrm>
          <a:custGeom>
            <a:avLst/>
            <a:gdLst/>
            <a:ahLst/>
            <a:cxnLst/>
            <a:rect r="r" b="b" t="t" l="l"/>
            <a:pathLst>
              <a:path h="517935" w="1612812">
                <a:moveTo>
                  <a:pt x="0" y="0"/>
                </a:moveTo>
                <a:lnTo>
                  <a:pt x="1612812" y="0"/>
                </a:lnTo>
                <a:lnTo>
                  <a:pt x="1612812" y="517936"/>
                </a:lnTo>
                <a:lnTo>
                  <a:pt x="0" y="517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-238526" y="-531904"/>
            <a:ext cx="1989052" cy="1989052"/>
          </a:xfrm>
          <a:custGeom>
            <a:avLst/>
            <a:gdLst/>
            <a:ahLst/>
            <a:cxnLst/>
            <a:rect r="r" b="b" t="t" l="l"/>
            <a:pathLst>
              <a:path h="1989052" w="1989052">
                <a:moveTo>
                  <a:pt x="0" y="0"/>
                </a:moveTo>
                <a:lnTo>
                  <a:pt x="1989052" y="0"/>
                </a:lnTo>
                <a:lnTo>
                  <a:pt x="1989052" y="1989052"/>
                </a:lnTo>
                <a:lnTo>
                  <a:pt x="0" y="1989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99262" y="6804000"/>
            <a:ext cx="9646127" cy="117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49"/>
              </a:lnSpc>
            </a:pPr>
            <a:r>
              <a:rPr lang="en-US" sz="791">
                <a:solidFill>
                  <a:srgbClr val="252161"/>
                </a:solidFill>
                <a:latin typeface="Merriweather"/>
                <a:ea typeface="Merriweather"/>
                <a:cs typeface="Merriweather"/>
                <a:sym typeface="Merriweather"/>
              </a:rPr>
              <a:t>Material realizat în cadrul subprogramului de evaluare şi promovare a sănătăţii şi educaţie pentru sănătate al Ministerului Sănătăţii. Pentru distribuţie gratuită.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DAGvMlTx1Y8</dc:identifier>
  <dcterms:modified xsi:type="dcterms:W3CDTF">2011-08-01T06:04:30Z</dcterms:modified>
  <cp:revision>1</cp:revision>
  <dc:title>Poster SRA3 Radon_2025.pptx</dc:title>
</cp:coreProperties>
</file>