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Calibri (MS) Bold" charset="1" panose="020F0702030404030204"/>
      <p:regular r:id="rId22"/>
    </p:embeddedFont>
    <p:embeddedFont>
      <p:font typeface="Calibri (MS) Italics" charset="1" panose="020F05020202040A0204"/>
      <p:regular r:id="rId23"/>
    </p:embeddedFont>
    <p:embeddedFont>
      <p:font typeface="Calibri (MS)" charset="1" panose="020F0502020204030204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jpe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0.png" Type="http://schemas.openxmlformats.org/officeDocument/2006/relationships/image"/><Relationship Id="rId5" Target="../media/image5.jpe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2.png" Type="http://schemas.openxmlformats.org/officeDocument/2006/relationships/image"/><Relationship Id="rId5" Target="../media/image5.jpe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jpe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jpe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jpe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5.jpeg" Type="http://schemas.openxmlformats.org/officeDocument/2006/relationships/image"/><Relationship Id="rId6" Target="../media/image2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jpeg" Type="http://schemas.openxmlformats.org/officeDocument/2006/relationships/image"/><Relationship Id="rId5" Target="../media/image22.png" Type="http://schemas.openxmlformats.org/officeDocument/2006/relationships/image"/><Relationship Id="rId6" Target="../media/image23.png" Type="http://schemas.openxmlformats.org/officeDocument/2006/relationships/image"/><Relationship Id="rId7" Target="../media/image24.pn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jpe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2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jpe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32.png" Type="http://schemas.openxmlformats.org/officeDocument/2006/relationships/image"/><Relationship Id="rId5" Target="../media/image5.jpeg" Type="http://schemas.openxmlformats.org/officeDocument/2006/relationships/image"/><Relationship Id="rId6" Target="../media/image3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32.png" Type="http://schemas.openxmlformats.org/officeDocument/2006/relationships/image"/><Relationship Id="rId5" Target="../media/image5.jpeg" Type="http://schemas.openxmlformats.org/officeDocument/2006/relationships/image"/><Relationship Id="rId6" Target="../media/image3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jpeg" Type="http://schemas.openxmlformats.org/officeDocument/2006/relationships/image"/><Relationship Id="rId5" Target="../media/image35.png" Type="http://schemas.openxmlformats.org/officeDocument/2006/relationships/image"/><Relationship Id="rId6" Target="../media/image3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jpe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466034" cy="10300097"/>
            <a:chOff x="0" y="0"/>
            <a:chExt cx="5954712" cy="137334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54776" cy="13733526"/>
            </a:xfrm>
            <a:custGeom>
              <a:avLst/>
              <a:gdLst/>
              <a:ahLst/>
              <a:cxnLst/>
              <a:rect r="r" b="b" t="t" l="l"/>
              <a:pathLst>
                <a:path h="13733526" w="5954776">
                  <a:moveTo>
                    <a:pt x="0" y="0"/>
                  </a:moveTo>
                  <a:lnTo>
                    <a:pt x="5954776" y="0"/>
                  </a:lnTo>
                  <a:lnTo>
                    <a:pt x="5954776" y="13733526"/>
                  </a:lnTo>
                  <a:lnTo>
                    <a:pt x="0" y="13733526"/>
                  </a:lnTo>
                  <a:close/>
                </a:path>
              </a:pathLst>
            </a:custGeom>
            <a:solidFill>
              <a:srgbClr val="01B69B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58403" y="669131"/>
            <a:ext cx="2874169" cy="1166812"/>
          </a:xfrm>
          <a:custGeom>
            <a:avLst/>
            <a:gdLst/>
            <a:ahLst/>
            <a:cxnLst/>
            <a:rect r="r" b="b" t="t" l="l"/>
            <a:pathLst>
              <a:path h="1166812" w="2874169">
                <a:moveTo>
                  <a:pt x="0" y="0"/>
                </a:moveTo>
                <a:lnTo>
                  <a:pt x="2874169" y="0"/>
                </a:lnTo>
                <a:lnTo>
                  <a:pt x="2874169" y="1166813"/>
                </a:lnTo>
                <a:lnTo>
                  <a:pt x="0" y="11668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955131" y="6798469"/>
            <a:ext cx="3022997" cy="2711053"/>
          </a:xfrm>
          <a:custGeom>
            <a:avLst/>
            <a:gdLst/>
            <a:ahLst/>
            <a:cxnLst/>
            <a:rect r="r" b="b" t="t" l="l"/>
            <a:pathLst>
              <a:path h="2711053" w="3022997">
                <a:moveTo>
                  <a:pt x="0" y="0"/>
                </a:moveTo>
                <a:lnTo>
                  <a:pt x="3022997" y="0"/>
                </a:lnTo>
                <a:lnTo>
                  <a:pt x="3022997" y="2711053"/>
                </a:lnTo>
                <a:lnTo>
                  <a:pt x="0" y="2711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659586" y="5138297"/>
            <a:ext cx="6693694" cy="2288381"/>
            <a:chOff x="0" y="0"/>
            <a:chExt cx="8924925" cy="30511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924925" cy="3051175"/>
            </a:xfrm>
            <a:custGeom>
              <a:avLst/>
              <a:gdLst/>
              <a:ahLst/>
              <a:cxnLst/>
              <a:rect r="r" b="b" t="t" l="l"/>
              <a:pathLst>
                <a:path h="3051175" w="8924925">
                  <a:moveTo>
                    <a:pt x="0" y="0"/>
                  </a:moveTo>
                  <a:lnTo>
                    <a:pt x="8924925" y="0"/>
                  </a:lnTo>
                  <a:lnTo>
                    <a:pt x="8924925" y="3051175"/>
                  </a:lnTo>
                  <a:lnTo>
                    <a:pt x="0" y="3051175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995" r="0" b="-699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924925" cy="3089275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4590"/>
                </a:lnSpc>
              </a:pPr>
              <a:r>
                <a:rPr lang="en-US" sz="4250" i="true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</a:t>
              </a:r>
              <a:r>
                <a:rPr lang="en-US" sz="4250" i="true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legeri sănătoase azi, o viață mai bună mâine!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6785134" y="8512254"/>
            <a:ext cx="9919573" cy="727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01B69B"/>
                </a:solidFill>
                <a:latin typeface="Calibri (MS)"/>
                <a:ea typeface="Calibri (MS)"/>
                <a:cs typeface="Calibri (MS)"/>
                <a:sym typeface="Calibri (MS)"/>
              </a:rPr>
              <a:t>Acest material gratuit este destinat adulților peste 65 de ani</a:t>
            </a:r>
          </a:p>
          <a:p>
            <a:pPr algn="l">
              <a:lnSpc>
                <a:spcPts val="2700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6785134" y="2137766"/>
            <a:ext cx="6693694" cy="2288381"/>
            <a:chOff x="0" y="0"/>
            <a:chExt cx="8924925" cy="30511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24925" cy="3051175"/>
            </a:xfrm>
            <a:custGeom>
              <a:avLst/>
              <a:gdLst/>
              <a:ahLst/>
              <a:cxnLst/>
              <a:rect r="r" b="b" t="t" l="l"/>
              <a:pathLst>
                <a:path h="3051175" w="8924925">
                  <a:moveTo>
                    <a:pt x="0" y="0"/>
                  </a:moveTo>
                  <a:lnTo>
                    <a:pt x="8924925" y="0"/>
                  </a:lnTo>
                  <a:lnTo>
                    <a:pt x="8924925" y="3051175"/>
                  </a:lnTo>
                  <a:lnTo>
                    <a:pt x="0" y="3051175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6995" r="0" b="-699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8924925" cy="3098800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5346"/>
                </a:lnSpc>
              </a:pPr>
              <a:r>
                <a:rPr lang="en-US" sz="495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Promovarea alimentației sănătoase și a activității fizice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53151" y="2781300"/>
            <a:ext cx="7990999" cy="5501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>
                <a:solidFill>
                  <a:srgbClr val="0070C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Apa – alegerea sănătoasă în fiecare zi !</a:t>
            </a:r>
          </a:p>
          <a:p>
            <a:pPr algn="l">
              <a:lnSpc>
                <a:spcPts val="2268"/>
              </a:lnSpc>
            </a:pPr>
          </a:p>
          <a:p>
            <a:pPr algn="l">
              <a:lnSpc>
                <a:spcPts val="2268"/>
              </a:lnSpc>
            </a:pPr>
          </a:p>
          <a:p>
            <a:pPr algn="l">
              <a:lnSpc>
                <a:spcPts val="2916"/>
              </a:lnSpc>
            </a:pPr>
            <a:r>
              <a:rPr lang="en-US" sz="27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Mesaj-cheie:</a:t>
            </a:r>
          </a:p>
          <a:p>
            <a:pPr algn="l">
              <a:lnSpc>
                <a:spcPts val="3780"/>
              </a:lnSpc>
            </a:pPr>
            <a:r>
              <a:rPr lang="en-US" sz="21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Odată cu înaintarea în vârstă, organismul conține mai puțină apă, iar senzația de sete devine mai puțin intensă.</a:t>
            </a:r>
          </a:p>
          <a:p>
            <a:pPr algn="l">
              <a:lnSpc>
                <a:spcPts val="3780"/>
              </a:lnSpc>
            </a:pPr>
          </a:p>
          <a:p>
            <a:pPr algn="l">
              <a:lnSpc>
                <a:spcPts val="3780"/>
              </a:lnSpc>
            </a:pPr>
            <a:r>
              <a:rPr lang="en-US" sz="2100" b="true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Din acest motiv, persoanele peste 65 de ani prezintă un risc mai mare de deshidratare.</a:t>
            </a:r>
          </a:p>
          <a:p>
            <a:pPr algn="l">
              <a:lnSpc>
                <a:spcPts val="3780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-8942160">
            <a:off x="8952214" y="-306800"/>
            <a:ext cx="7990284" cy="5328028"/>
            <a:chOff x="0" y="0"/>
            <a:chExt cx="10653712" cy="71040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653649" cy="7103999"/>
            </a:xfrm>
            <a:custGeom>
              <a:avLst/>
              <a:gdLst/>
              <a:ahLst/>
              <a:cxnLst/>
              <a:rect r="r" b="b" t="t" l="l"/>
              <a:pathLst>
                <a:path h="7103999" w="10653649">
                  <a:moveTo>
                    <a:pt x="0" y="0"/>
                  </a:moveTo>
                  <a:lnTo>
                    <a:pt x="10653649" y="0"/>
                  </a:lnTo>
                  <a:lnTo>
                    <a:pt x="10653649" y="7103999"/>
                  </a:lnTo>
                  <a:lnTo>
                    <a:pt x="0" y="7103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22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962151" y="6078141"/>
            <a:ext cx="5226339" cy="4182685"/>
            <a:chOff x="0" y="0"/>
            <a:chExt cx="6968452" cy="557691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968490" cy="5576951"/>
            </a:xfrm>
            <a:custGeom>
              <a:avLst/>
              <a:gdLst/>
              <a:ahLst/>
              <a:cxnLst/>
              <a:rect r="r" b="b" t="t" l="l"/>
              <a:pathLst>
                <a:path h="5576951" w="6968490">
                  <a:moveTo>
                    <a:pt x="0" y="0"/>
                  </a:moveTo>
                  <a:lnTo>
                    <a:pt x="6968490" y="0"/>
                  </a:lnTo>
                  <a:lnTo>
                    <a:pt x="6968490" y="5576951"/>
                  </a:lnTo>
                  <a:lnTo>
                    <a:pt x="0" y="55769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1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grpSp>
        <p:nvGrpSpPr>
          <p:cNvPr name="Group 7" id="7"/>
          <p:cNvGrpSpPr/>
          <p:nvPr/>
        </p:nvGrpSpPr>
        <p:grpSpPr>
          <a:xfrm rot="4773660">
            <a:off x="-2597629" y="4772835"/>
            <a:ext cx="7992666" cy="5326856"/>
            <a:chOff x="0" y="0"/>
            <a:chExt cx="10656888" cy="71024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656824" cy="7102475"/>
            </a:xfrm>
            <a:custGeom>
              <a:avLst/>
              <a:gdLst/>
              <a:ahLst/>
              <a:cxnLst/>
              <a:rect r="r" b="b" t="t" l="l"/>
              <a:pathLst>
                <a:path h="7102475" w="10656824">
                  <a:moveTo>
                    <a:pt x="0" y="0"/>
                  </a:moveTo>
                  <a:lnTo>
                    <a:pt x="10656824" y="0"/>
                  </a:lnTo>
                  <a:lnTo>
                    <a:pt x="10656824" y="7102475"/>
                  </a:lnTo>
                  <a:lnTo>
                    <a:pt x="0" y="7102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654170" y="1960578"/>
            <a:ext cx="14164780" cy="8136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3217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 ce este importantă hidratarea?</a:t>
            </a:r>
          </a:p>
          <a:p>
            <a:pPr algn="l">
              <a:lnSpc>
                <a:spcPts val="3474"/>
              </a:lnSpc>
            </a:pPr>
          </a:p>
          <a:p>
            <a:pPr algn="l">
              <a:lnSpc>
                <a:spcPts val="3474"/>
              </a:lnSpc>
            </a:pPr>
            <a:r>
              <a:rPr lang="en-US" sz="3217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Apa reprezintă aproximativ 50–55% din greutatea corporală la persoanele peste 65 de ani.</a:t>
            </a:r>
          </a:p>
          <a:p>
            <a:pPr algn="l">
              <a:lnSpc>
                <a:spcPts val="3474"/>
              </a:lnSpc>
            </a:pPr>
            <a:r>
              <a:rPr lang="en-US" sz="3217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Apa este necesară pentru:</a:t>
            </a:r>
          </a:p>
          <a:p>
            <a:pPr algn="l" marL="291144" indent="-145572" lvl="1">
              <a:lnSpc>
                <a:spcPts val="3474"/>
              </a:lnSpc>
              <a:buFont typeface="Arial"/>
              <a:buChar char="•"/>
            </a:pPr>
            <a:r>
              <a:rPr lang="en-US" b="true" sz="321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reglarea temperaturii corpului;</a:t>
            </a:r>
          </a:p>
          <a:p>
            <a:pPr algn="l" marL="976944" indent="-325648" lvl="2">
              <a:lnSpc>
                <a:spcPts val="3474"/>
              </a:lnSpc>
              <a:buFont typeface="Arial"/>
              <a:buChar char="⚬"/>
            </a:pPr>
            <a:r>
              <a:rPr lang="en-US" b="true" sz="321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transportul nutrienților și oxigenului;</a:t>
            </a:r>
          </a:p>
          <a:p>
            <a:pPr algn="l" marL="1662744" indent="-415686" lvl="3">
              <a:lnSpc>
                <a:spcPts val="3474"/>
              </a:lnSpc>
              <a:buFont typeface="Arial"/>
              <a:buChar char="￭"/>
            </a:pPr>
            <a:r>
              <a:rPr lang="en-US" b="true" sz="321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eliminarea toxinelor;</a:t>
            </a:r>
          </a:p>
          <a:p>
            <a:pPr algn="l" marL="2348544" indent="-469709" lvl="4">
              <a:lnSpc>
                <a:spcPts val="3474"/>
              </a:lnSpc>
              <a:buFont typeface="Arial"/>
              <a:buChar char="•"/>
            </a:pPr>
            <a:r>
              <a:rPr lang="en-US" b="true" sz="321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funcționarea rinichilor;</a:t>
            </a:r>
          </a:p>
          <a:p>
            <a:pPr algn="l" marL="3034344" indent="-505724" lvl="5">
              <a:lnSpc>
                <a:spcPts val="3474"/>
              </a:lnSpc>
              <a:buFont typeface="Arial"/>
              <a:buChar char="⚬"/>
            </a:pPr>
            <a:r>
              <a:rPr lang="en-US" b="true" sz="321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digestie ;</a:t>
            </a:r>
          </a:p>
          <a:p>
            <a:pPr algn="l" marL="3034344" indent="-505724" lvl="5">
              <a:lnSpc>
                <a:spcPts val="3474"/>
              </a:lnSpc>
              <a:buFont typeface="Arial"/>
              <a:buChar char="⚬"/>
            </a:pPr>
            <a:r>
              <a:rPr lang="en-US" b="true" sz="321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funcționarea creierului;</a:t>
            </a:r>
          </a:p>
          <a:p>
            <a:pPr algn="l" marL="3034344" indent="-505724" lvl="5">
              <a:lnSpc>
                <a:spcPts val="3474"/>
              </a:lnSpc>
              <a:buFont typeface="Arial"/>
              <a:buChar char="⚬"/>
            </a:pPr>
            <a:r>
              <a:rPr lang="en-US" b="true" sz="321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menținerea tensiunii arteriale.</a:t>
            </a:r>
          </a:p>
          <a:p>
            <a:pPr algn="l" marL="3034344" indent="-505724" lvl="5">
              <a:lnSpc>
                <a:spcPts val="3474"/>
              </a:lnSpc>
            </a:pPr>
          </a:p>
          <a:p>
            <a:pPr algn="l" marL="3034344" indent="-505724" lvl="5">
              <a:lnSpc>
                <a:spcPts val="3474"/>
              </a:lnSpc>
            </a:pPr>
            <a:r>
              <a:rPr lang="en-US" b="true" sz="3217">
                <a:solidFill>
                  <a:srgbClr val="AC15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ATENȚIE! Chiar și o deshidratare ușoară poate afecta memoria, atenția și echilibrul !</a:t>
            </a:r>
          </a:p>
          <a:p>
            <a:pPr algn="l" marL="3034344" indent="-505724" lvl="5">
              <a:lnSpc>
                <a:spcPts val="3474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204781" y="4121753"/>
            <a:ext cx="6156293" cy="4107847"/>
            <a:chOff x="0" y="0"/>
            <a:chExt cx="8208391" cy="54771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208391" cy="5477129"/>
            </a:xfrm>
            <a:custGeom>
              <a:avLst/>
              <a:gdLst/>
              <a:ahLst/>
              <a:cxnLst/>
              <a:rect r="r" b="b" t="t" l="l"/>
              <a:pathLst>
                <a:path h="5477129" w="8208391">
                  <a:moveTo>
                    <a:pt x="0" y="0"/>
                  </a:moveTo>
                  <a:lnTo>
                    <a:pt x="8208391" y="0"/>
                  </a:lnTo>
                  <a:lnTo>
                    <a:pt x="8208391" y="5477129"/>
                  </a:lnTo>
                  <a:lnTo>
                    <a:pt x="0" y="5477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24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1551510" y="4935017"/>
            <a:ext cx="7992666" cy="5326856"/>
            <a:chOff x="0" y="0"/>
            <a:chExt cx="10656888" cy="71024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656824" cy="7102475"/>
            </a:xfrm>
            <a:custGeom>
              <a:avLst/>
              <a:gdLst/>
              <a:ahLst/>
              <a:cxnLst/>
              <a:rect r="r" b="b" t="t" l="l"/>
              <a:pathLst>
                <a:path h="7102475" w="10656824">
                  <a:moveTo>
                    <a:pt x="0" y="0"/>
                  </a:moveTo>
                  <a:lnTo>
                    <a:pt x="10656824" y="0"/>
                  </a:lnTo>
                  <a:lnTo>
                    <a:pt x="10656824" y="7102475"/>
                  </a:lnTo>
                  <a:lnTo>
                    <a:pt x="0" y="7102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517180" y="2110645"/>
            <a:ext cx="15238762" cy="751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 ce seniorii se deshidratează mai ușor?</a:t>
            </a:r>
          </a:p>
          <a:p>
            <a:pPr algn="l">
              <a:lnSpc>
                <a:spcPts val="3564"/>
              </a:lnSpc>
            </a:pP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Odată cu înaintarea în vârstă:</a:t>
            </a:r>
          </a:p>
          <a:p>
            <a:pPr algn="l">
              <a:lnSpc>
                <a:spcPts val="3564"/>
              </a:lnSpc>
            </a:pPr>
          </a:p>
          <a:p>
            <a:pPr algn="l" marL="298609" indent="-149304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senzația de sete scade;</a:t>
            </a:r>
          </a:p>
          <a:p>
            <a:pPr algn="l" marL="298609" indent="-149304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rinichii concentrează mai greu urina;</a:t>
            </a:r>
          </a:p>
          <a:p>
            <a:pPr algn="l" marL="298609" indent="-149304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organismul conține mai puțină apă;</a:t>
            </a:r>
          </a:p>
          <a:p>
            <a:pPr algn="l" marL="298609" indent="-149304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unele medicamente (diuretice, laxative) cresc pierderile de lichide;</a:t>
            </a:r>
          </a:p>
          <a:p>
            <a:pPr algn="l" marL="298609" indent="-149304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mobilitatea redusă poate limita accesul la apă;</a:t>
            </a:r>
          </a:p>
          <a:p>
            <a:pPr algn="l" marL="298609" indent="-149304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teama de incontinență determină uneori reducerea consumului de lichide.</a:t>
            </a:r>
          </a:p>
          <a:p>
            <a:pPr algn="l" marL="298609" indent="-149304" lvl="1">
              <a:lnSpc>
                <a:spcPts val="3564"/>
              </a:lnSpc>
            </a:pPr>
          </a:p>
          <a:p>
            <a:pPr algn="l" marL="298609" indent="-149304" lvl="1">
              <a:lnSpc>
                <a:spcPts val="3564"/>
              </a:lnSpc>
            </a:pPr>
            <a:r>
              <a:rPr lang="en-US" b="true" sz="3300">
                <a:solidFill>
                  <a:srgbClr val="AC15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Toți adulții peste 65 de ani trebuie considerați persoane cu risc de deshidratare.</a:t>
            </a:r>
          </a:p>
          <a:p>
            <a:pPr algn="l" marL="298609" indent="-149304" lvl="1">
              <a:lnSpc>
                <a:spcPts val="3564"/>
              </a:lnSpc>
            </a:pPr>
          </a:p>
          <a:p>
            <a:pPr algn="l" marL="298609" indent="-149304" lvl="1">
              <a:lnSpc>
                <a:spcPts val="3564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704145" y="739940"/>
            <a:ext cx="5694721" cy="4557398"/>
            <a:chOff x="0" y="0"/>
            <a:chExt cx="7592962" cy="607653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592949" cy="6076569"/>
            </a:xfrm>
            <a:custGeom>
              <a:avLst/>
              <a:gdLst/>
              <a:ahLst/>
              <a:cxnLst/>
              <a:rect r="r" b="b" t="t" l="l"/>
              <a:pathLst>
                <a:path h="6076569" w="7592949">
                  <a:moveTo>
                    <a:pt x="0" y="0"/>
                  </a:moveTo>
                  <a:lnTo>
                    <a:pt x="7592949" y="0"/>
                  </a:lnTo>
                  <a:lnTo>
                    <a:pt x="7592949" y="6076569"/>
                  </a:lnTo>
                  <a:lnTo>
                    <a:pt x="0" y="6076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33134" y="2172500"/>
            <a:ext cx="8109756" cy="4585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 câtă apă au nevoie adulții peste 65 de ani ?</a:t>
            </a:r>
          </a:p>
          <a:p>
            <a:pPr algn="l">
              <a:lnSpc>
                <a:spcPts val="3564"/>
              </a:lnSpc>
            </a:pP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În lipsa unor contraindicații medicale, aportul zilnic de lichide trebuie adaptat: </a:t>
            </a:r>
          </a:p>
          <a:p>
            <a:pPr algn="l" marL="298609" indent="-149304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stării de sănătate</a:t>
            </a:r>
          </a:p>
          <a:p>
            <a:pPr algn="l" marL="298609" indent="-149304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nivelului de activitate fizică  </a:t>
            </a:r>
          </a:p>
          <a:p>
            <a:pPr algn="l" marL="298609" indent="-149304" lvl="1">
              <a:lnSpc>
                <a:spcPts val="3564"/>
              </a:lnSpc>
              <a:buFont typeface="Arial"/>
              <a:buChar char="•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condițiilor de mediu</a:t>
            </a:r>
          </a:p>
          <a:p>
            <a:pPr algn="l" marL="298609" indent="-149304" lvl="1">
              <a:lnSpc>
                <a:spcPts val="3564"/>
              </a:lnSpc>
            </a:pPr>
          </a:p>
          <a:p>
            <a:pPr algn="l" marL="298609" indent="-149304" lvl="1">
              <a:lnSpc>
                <a:spcPts val="3564"/>
              </a:lnSpc>
            </a:pPr>
          </a:p>
          <a:p>
            <a:pPr algn="l" marL="298609" indent="-149304" lvl="1">
              <a:lnSpc>
                <a:spcPts val="3564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901810" y="3503495"/>
            <a:ext cx="5971270" cy="258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015B4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Societatea Europeană de Nutriție Clinică și Metabolism  recomandă: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015B4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015B4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Femei: minimum 1,6 litri/zi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015B4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Bărbați: minimum 2 litri/zi</a:t>
            </a:r>
          </a:p>
        </p:txBody>
      </p:sp>
      <p:grpSp>
        <p:nvGrpSpPr>
          <p:cNvPr name="Group 12" id="12"/>
          <p:cNvGrpSpPr/>
          <p:nvPr/>
        </p:nvGrpSpPr>
        <p:grpSpPr>
          <a:xfrm rot="-3821160">
            <a:off x="5090551" y="5175085"/>
            <a:ext cx="7992666" cy="5331619"/>
            <a:chOff x="0" y="0"/>
            <a:chExt cx="10656888" cy="710882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656824" cy="7108825"/>
            </a:xfrm>
            <a:custGeom>
              <a:avLst/>
              <a:gdLst/>
              <a:ahLst/>
              <a:cxnLst/>
              <a:rect r="r" b="b" t="t" l="l"/>
              <a:pathLst>
                <a:path h="7108825" w="10656824">
                  <a:moveTo>
                    <a:pt x="0" y="0"/>
                  </a:moveTo>
                  <a:lnTo>
                    <a:pt x="10656824" y="0"/>
                  </a:lnTo>
                  <a:lnTo>
                    <a:pt x="10656824" y="7108825"/>
                  </a:lnTo>
                  <a:lnTo>
                    <a:pt x="0" y="7108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2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614595" y="225847"/>
            <a:ext cx="4121772" cy="3298593"/>
            <a:chOff x="0" y="0"/>
            <a:chExt cx="5495696" cy="43981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495671" cy="4398137"/>
            </a:xfrm>
            <a:custGeom>
              <a:avLst/>
              <a:gdLst/>
              <a:ahLst/>
              <a:cxnLst/>
              <a:rect r="r" b="b" t="t" l="l"/>
              <a:pathLst>
                <a:path h="4398137" w="5495671">
                  <a:moveTo>
                    <a:pt x="0" y="0"/>
                  </a:moveTo>
                  <a:lnTo>
                    <a:pt x="5495671" y="0"/>
                  </a:lnTo>
                  <a:lnTo>
                    <a:pt x="5495671" y="4398137"/>
                  </a:lnTo>
                  <a:lnTo>
                    <a:pt x="0" y="4398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91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21900" y="6343498"/>
            <a:ext cx="4691377" cy="3754441"/>
            <a:chOff x="0" y="0"/>
            <a:chExt cx="6255169" cy="500592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255131" cy="5005959"/>
            </a:xfrm>
            <a:custGeom>
              <a:avLst/>
              <a:gdLst/>
              <a:ahLst/>
              <a:cxnLst/>
              <a:rect r="r" b="b" t="t" l="l"/>
              <a:pathLst>
                <a:path h="5005959" w="6255131">
                  <a:moveTo>
                    <a:pt x="0" y="0"/>
                  </a:moveTo>
                  <a:lnTo>
                    <a:pt x="6255131" y="0"/>
                  </a:lnTo>
                  <a:lnTo>
                    <a:pt x="6255131" y="5005959"/>
                  </a:lnTo>
                  <a:lnTo>
                    <a:pt x="0" y="5005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1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05424" y="3616795"/>
            <a:ext cx="7429776" cy="6245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69"/>
              </a:lnSpc>
            </a:pPr>
            <a:r>
              <a:rPr lang="en-US" sz="3583" b="true">
                <a:solidFill>
                  <a:srgbClr val="730E2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Semne timpurii:</a:t>
            </a:r>
          </a:p>
          <a:p>
            <a:pPr algn="l" marL="324228" indent="-162114" lvl="1">
              <a:lnSpc>
                <a:spcPts val="3869"/>
              </a:lnSpc>
              <a:buFont typeface="Arial"/>
              <a:buChar char="•"/>
            </a:pPr>
            <a:r>
              <a:rPr lang="en-US" b="true" sz="3583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senzație de sete</a:t>
            </a:r>
          </a:p>
          <a:p>
            <a:pPr algn="l" marL="324228" indent="-162114" lvl="1">
              <a:lnSpc>
                <a:spcPts val="3869"/>
              </a:lnSpc>
              <a:buFont typeface="Arial"/>
              <a:buChar char="•"/>
            </a:pPr>
            <a:r>
              <a:rPr lang="en-US" b="true" sz="3583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gură uscată</a:t>
            </a:r>
          </a:p>
          <a:p>
            <a:pPr algn="l" marL="324228" indent="-162114" lvl="1">
              <a:lnSpc>
                <a:spcPts val="3869"/>
              </a:lnSpc>
              <a:buFont typeface="Arial"/>
              <a:buChar char="•"/>
            </a:pPr>
            <a:r>
              <a:rPr lang="en-US" b="true" sz="3583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buze uscate</a:t>
            </a:r>
          </a:p>
          <a:p>
            <a:pPr algn="l" marL="324228" indent="-162114" lvl="1">
              <a:lnSpc>
                <a:spcPts val="3869"/>
              </a:lnSpc>
              <a:buFont typeface="Arial"/>
              <a:buChar char="•"/>
            </a:pPr>
            <a:r>
              <a:rPr lang="en-US" b="true" sz="3583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urină închisă la culoare </a:t>
            </a:r>
          </a:p>
          <a:p>
            <a:pPr algn="l" marL="324228" indent="-162114" lvl="1">
              <a:lnSpc>
                <a:spcPts val="3869"/>
              </a:lnSpc>
            </a:pPr>
            <a:r>
              <a:rPr lang="en-US" b="true" sz="3583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   (ca mierea, maro închis)</a:t>
            </a:r>
          </a:p>
          <a:p>
            <a:pPr algn="l" marL="324228" indent="-162114" lvl="1">
              <a:lnSpc>
                <a:spcPts val="3869"/>
              </a:lnSpc>
              <a:buFont typeface="Arial"/>
              <a:buChar char="•"/>
            </a:pPr>
            <a:r>
              <a:rPr lang="en-US" b="true" sz="3583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urinări rare</a:t>
            </a:r>
          </a:p>
          <a:p>
            <a:pPr algn="l" marL="324228" indent="-162114" lvl="1">
              <a:lnSpc>
                <a:spcPts val="3869"/>
              </a:lnSpc>
              <a:buFont typeface="Arial"/>
              <a:buChar char="•"/>
            </a:pPr>
            <a:r>
              <a:rPr lang="en-US" b="true" sz="3583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oboseală</a:t>
            </a:r>
          </a:p>
          <a:p>
            <a:pPr algn="l" marL="324228" indent="-162114" lvl="1">
              <a:lnSpc>
                <a:spcPts val="3869"/>
              </a:lnSpc>
              <a:buFont typeface="Arial"/>
              <a:buChar char="•"/>
            </a:pPr>
            <a:r>
              <a:rPr lang="en-US" b="true" sz="3583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amețeală</a:t>
            </a:r>
          </a:p>
          <a:p>
            <a:pPr algn="l" marL="324228" indent="-162114" lvl="1">
              <a:lnSpc>
                <a:spcPts val="3869"/>
              </a:lnSpc>
            </a:pPr>
          </a:p>
          <a:p>
            <a:pPr algn="l" marL="324228" indent="-162114" lvl="1">
              <a:lnSpc>
                <a:spcPts val="3869"/>
              </a:lnSpc>
            </a:pPr>
          </a:p>
          <a:p>
            <a:pPr algn="l" marL="324228" indent="-162114" lvl="1">
              <a:lnSpc>
                <a:spcPts val="3869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6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1725960">
            <a:off x="6891652" y="6684188"/>
            <a:ext cx="6896538" cy="4597698"/>
            <a:chOff x="0" y="0"/>
            <a:chExt cx="9195384" cy="613026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195435" cy="6130290"/>
            </a:xfrm>
            <a:custGeom>
              <a:avLst/>
              <a:gdLst/>
              <a:ahLst/>
              <a:cxnLst/>
              <a:rect r="r" b="b" t="t" l="l"/>
              <a:pathLst>
                <a:path h="6130290" w="9195435">
                  <a:moveTo>
                    <a:pt x="0" y="0"/>
                  </a:moveTo>
                  <a:lnTo>
                    <a:pt x="9195435" y="0"/>
                  </a:lnTo>
                  <a:lnTo>
                    <a:pt x="9195435" y="6130290"/>
                  </a:lnTo>
                  <a:lnTo>
                    <a:pt x="0" y="6130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32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9560100" y="3167186"/>
            <a:ext cx="8834790" cy="3922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Semne severe:</a:t>
            </a:r>
          </a:p>
          <a:p>
            <a:pPr algn="l" marL="325755" indent="-162878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6D6D6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confuzie</a:t>
            </a:r>
          </a:p>
          <a:p>
            <a:pPr algn="l" marL="325755" indent="-162878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6D6D6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somnolență accentuată</a:t>
            </a:r>
          </a:p>
          <a:p>
            <a:pPr algn="l" marL="325755" indent="-162878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6D6D6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puls rapid</a:t>
            </a:r>
          </a:p>
          <a:p>
            <a:pPr algn="l" marL="325755" indent="-162878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6D6D6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tensiune arterială scăzută</a:t>
            </a:r>
          </a:p>
          <a:p>
            <a:pPr algn="l" marL="325755" indent="-162878" lvl="1">
              <a:lnSpc>
                <a:spcPts val="4320"/>
              </a:lnSpc>
              <a:buFont typeface="Arial"/>
              <a:buChar char="•"/>
            </a:pPr>
            <a:r>
              <a:rPr lang="en-US" b="true" sz="3600">
                <a:solidFill>
                  <a:srgbClr val="6D6D6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leșin</a:t>
            </a:r>
          </a:p>
          <a:p>
            <a:pPr algn="l" marL="325755" indent="-162878" lvl="1">
              <a:lnSpc>
                <a:spcPts val="4320"/>
              </a:lnSpc>
            </a:pPr>
            <a:r>
              <a:rPr lang="en-US" b="true" sz="3600">
                <a:solidFill>
                  <a:srgbClr val="FF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Aceste simptome necesită evaluare medicală.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31799" y="1707175"/>
            <a:ext cx="14006055" cy="1185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 este deshidratarea? </a:t>
            </a:r>
          </a:p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DESHIDRATAREA apare când organismul pierde mai multe lichide decât primește.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5017170" y="2872311"/>
            <a:ext cx="4296213" cy="3222155"/>
            <a:chOff x="0" y="0"/>
            <a:chExt cx="5728284" cy="429620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728335" cy="4296156"/>
            </a:xfrm>
            <a:custGeom>
              <a:avLst/>
              <a:gdLst/>
              <a:ahLst/>
              <a:cxnLst/>
              <a:rect r="r" b="b" t="t" l="l"/>
              <a:pathLst>
                <a:path h="4296156" w="5728335">
                  <a:moveTo>
                    <a:pt x="0" y="0"/>
                  </a:moveTo>
                  <a:lnTo>
                    <a:pt x="5728335" y="0"/>
                  </a:lnTo>
                  <a:lnTo>
                    <a:pt x="5728335" y="4296156"/>
                  </a:lnTo>
                  <a:lnTo>
                    <a:pt x="0" y="4296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1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054470" y="2071764"/>
            <a:ext cx="13142090" cy="7757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 se poate întâmpla dacă organismul este deshidratat ?</a:t>
            </a:r>
          </a:p>
          <a:p>
            <a:pPr algn="l">
              <a:lnSpc>
                <a:spcPts val="3236"/>
              </a:lnSpc>
            </a:pPr>
          </a:p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Deshidratarea poate favoriza:</a:t>
            </a:r>
          </a:p>
          <a:p>
            <a:pPr algn="l">
              <a:lnSpc>
                <a:spcPts val="3236"/>
              </a:lnSpc>
            </a:pPr>
          </a:p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-infecții urinare</a:t>
            </a:r>
          </a:p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-constipație</a:t>
            </a:r>
          </a:p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-pietre la rinichi</a:t>
            </a:r>
          </a:p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-insuficiență renală</a:t>
            </a:r>
          </a:p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-căderi și fracturi</a:t>
            </a:r>
          </a:p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-agravarea bolilor cardiovasculare</a:t>
            </a:r>
          </a:p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-spitalizare</a:t>
            </a:r>
          </a:p>
          <a:p>
            <a:pPr algn="l">
              <a:lnSpc>
                <a:spcPts val="3236"/>
              </a:lnSpc>
            </a:pPr>
          </a:p>
          <a:p>
            <a:pPr algn="l">
              <a:lnSpc>
                <a:spcPts val="3236"/>
              </a:lnSpc>
            </a:pPr>
            <a:r>
              <a:rPr lang="en-US" sz="3330" b="true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 seniori, deshidratarea este una dintre cauzele frecvente ale spitalizării. </a:t>
            </a:r>
          </a:p>
          <a:p>
            <a:pPr algn="l">
              <a:lnSpc>
                <a:spcPts val="3236"/>
              </a:lnSpc>
            </a:pPr>
          </a:p>
          <a:p>
            <a:pPr algn="l">
              <a:lnSpc>
                <a:spcPts val="1888"/>
              </a:lnSpc>
            </a:pPr>
            <a:r>
              <a:rPr lang="en-US" sz="1942">
                <a:solidFill>
                  <a:srgbClr val="262262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l">
              <a:lnSpc>
                <a:spcPts val="3236"/>
              </a:lnSpc>
            </a:pPr>
          </a:p>
          <a:p>
            <a:pPr algn="l">
              <a:lnSpc>
                <a:spcPts val="3236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7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787813" y="1842087"/>
            <a:ext cx="6899672" cy="4599384"/>
            <a:chOff x="0" y="0"/>
            <a:chExt cx="9199562" cy="613251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199626" cy="6132576"/>
            </a:xfrm>
            <a:custGeom>
              <a:avLst/>
              <a:gdLst/>
              <a:ahLst/>
              <a:cxnLst/>
              <a:rect r="r" b="b" t="t" l="l"/>
              <a:pathLst>
                <a:path h="6132576" w="9199626">
                  <a:moveTo>
                    <a:pt x="0" y="0"/>
                  </a:moveTo>
                  <a:lnTo>
                    <a:pt x="9199626" y="0"/>
                  </a:lnTo>
                  <a:lnTo>
                    <a:pt x="9199626" y="6132576"/>
                  </a:lnTo>
                  <a:lnTo>
                    <a:pt x="0" y="6132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7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560970" y="3206982"/>
            <a:ext cx="4041667" cy="3234490"/>
            <a:chOff x="0" y="0"/>
            <a:chExt cx="5388889" cy="431265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88864" cy="4312666"/>
            </a:xfrm>
            <a:custGeom>
              <a:avLst/>
              <a:gdLst/>
              <a:ahLst/>
              <a:cxnLst/>
              <a:rect r="r" b="b" t="t" l="l"/>
              <a:pathLst>
                <a:path h="4312666" w="5388864">
                  <a:moveTo>
                    <a:pt x="0" y="0"/>
                  </a:moveTo>
                  <a:lnTo>
                    <a:pt x="5388864" y="0"/>
                  </a:lnTo>
                  <a:lnTo>
                    <a:pt x="5388864" y="4312666"/>
                  </a:lnTo>
                  <a:lnTo>
                    <a:pt x="0" y="4312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64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8026860">
            <a:off x="1278626" y="941870"/>
            <a:ext cx="4899308" cy="3266923"/>
            <a:chOff x="0" y="0"/>
            <a:chExt cx="6532410" cy="43558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32372" cy="4355846"/>
            </a:xfrm>
            <a:custGeom>
              <a:avLst/>
              <a:gdLst/>
              <a:ahLst/>
              <a:cxnLst/>
              <a:rect r="r" b="b" t="t" l="l"/>
              <a:pathLst>
                <a:path h="4355846" w="6532372">
                  <a:moveTo>
                    <a:pt x="0" y="0"/>
                  </a:moveTo>
                  <a:lnTo>
                    <a:pt x="6532372" y="0"/>
                  </a:lnTo>
                  <a:lnTo>
                    <a:pt x="6532372" y="4355846"/>
                  </a:lnTo>
                  <a:lnTo>
                    <a:pt x="0" y="4355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22" b="-1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225564" y="768734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66543" y="1788633"/>
            <a:ext cx="7154494" cy="4807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Cum se face hidratarea corectă?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Consum de lichide pe tot parcursul zilei.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Sticlă cu apă la îndemână.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Consum de lichide sub formă de:</a:t>
            </a:r>
          </a:p>
          <a:p>
            <a:pPr algn="l" marL="984409" indent="-328136" lvl="2">
              <a:lnSpc>
                <a:spcPts val="3564"/>
              </a:lnSpc>
              <a:buFont typeface="Arial"/>
              <a:buChar char="⚬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apă</a:t>
            </a:r>
          </a:p>
          <a:p>
            <a:pPr algn="l" marL="984409" indent="-328136" lvl="2">
              <a:lnSpc>
                <a:spcPts val="3564"/>
              </a:lnSpc>
              <a:buFont typeface="Arial"/>
              <a:buChar char="⚬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apă minerală</a:t>
            </a:r>
          </a:p>
          <a:p>
            <a:pPr algn="l" marL="984409" indent="-328136" lvl="2">
              <a:lnSpc>
                <a:spcPts val="3564"/>
              </a:lnSpc>
              <a:buFont typeface="Arial"/>
              <a:buChar char="⚬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ceaiuri neîndulcite</a:t>
            </a:r>
          </a:p>
          <a:p>
            <a:pPr algn="l" marL="984409" indent="-328136" lvl="2">
              <a:lnSpc>
                <a:spcPts val="3564"/>
              </a:lnSpc>
              <a:buFont typeface="Arial"/>
              <a:buChar char="⚬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lactate (sana, iaurt, chefir)</a:t>
            </a:r>
          </a:p>
          <a:p>
            <a:pPr algn="l" marL="984409" indent="-328136" lvl="2">
              <a:lnSpc>
                <a:spcPts val="3564"/>
              </a:lnSpc>
              <a:buFont typeface="Arial"/>
              <a:buChar char="⚬"/>
            </a:pPr>
            <a:r>
              <a:rPr lang="en-US" b="true" sz="3300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supe</a:t>
            </a:r>
          </a:p>
          <a:p>
            <a:pPr algn="l" marL="984409" indent="-328136" lvl="2">
              <a:lnSpc>
                <a:spcPts val="3564"/>
              </a:lnSpc>
            </a:pPr>
            <a:r>
              <a:rPr lang="en-US" b="true" sz="330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-Evitați băuturile bogate în zahăr!</a:t>
            </a:r>
          </a:p>
          <a:p>
            <a:pPr algn="l" marL="984409" indent="-328136" lvl="2">
              <a:lnSpc>
                <a:spcPts val="3564"/>
              </a:lnSpc>
            </a:pPr>
            <a:r>
              <a:rPr lang="en-US" b="true" sz="3300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-Atenție la sarea „ascunsă„ în apa minerală. Citiți eticheta !</a:t>
            </a:r>
          </a:p>
          <a:p>
            <a:pPr algn="l" marL="984409" indent="-328136" lvl="2">
              <a:lnSpc>
                <a:spcPts val="3564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8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465830" y="4728839"/>
            <a:ext cx="8042939" cy="5361965"/>
            <a:chOff x="0" y="0"/>
            <a:chExt cx="10723918" cy="71492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723880" cy="7149338"/>
            </a:xfrm>
            <a:custGeom>
              <a:avLst/>
              <a:gdLst/>
              <a:ahLst/>
              <a:cxnLst/>
              <a:rect r="r" b="b" t="t" l="l"/>
              <a:pathLst>
                <a:path h="7149338" w="10723880">
                  <a:moveTo>
                    <a:pt x="0" y="0"/>
                  </a:moveTo>
                  <a:lnTo>
                    <a:pt x="10723880" y="0"/>
                  </a:lnTo>
                  <a:lnTo>
                    <a:pt x="10723880" y="7149338"/>
                  </a:lnTo>
                  <a:lnTo>
                    <a:pt x="0" y="7149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72444" y="2360628"/>
            <a:ext cx="9784956" cy="7194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 alimente contribuie la hidratare ?</a:t>
            </a:r>
          </a:p>
          <a:p>
            <a:pPr algn="l">
              <a:lnSpc>
                <a:spcPts val="2867"/>
              </a:lnSpc>
            </a:pPr>
          </a:p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🥒 castraveți</a:t>
            </a:r>
          </a:p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🍅 roșii</a:t>
            </a:r>
          </a:p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🍉 pepene verde</a:t>
            </a:r>
          </a:p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🍈 pepene galben</a:t>
            </a:r>
          </a:p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🍓 căpșuni</a:t>
            </a:r>
          </a:p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🍊 portocale</a:t>
            </a:r>
          </a:p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🥬 salată verde</a:t>
            </a:r>
          </a:p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🥒 dovlecei</a:t>
            </a:r>
          </a:p>
          <a:p>
            <a:pPr algn="l">
              <a:lnSpc>
                <a:spcPts val="2867"/>
              </a:lnSpc>
            </a:pPr>
            <a:r>
              <a:rPr lang="en-US" sz="3318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🥣 supe și ciorbe</a:t>
            </a:r>
          </a:p>
          <a:p>
            <a:pPr algn="l">
              <a:lnSpc>
                <a:spcPts val="5416"/>
              </a:lnSpc>
            </a:pPr>
            <a:r>
              <a:rPr lang="en-US" sz="3318" b="true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Aceste alimente completează aportul zilnic de lichide.</a:t>
            </a:r>
          </a:p>
          <a:p>
            <a:pPr algn="l">
              <a:lnSpc>
                <a:spcPts val="2867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9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748998" y="397040"/>
            <a:ext cx="4814316" cy="3663620"/>
            <a:chOff x="0" y="0"/>
            <a:chExt cx="6419088" cy="488482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419088" cy="4884801"/>
            </a:xfrm>
            <a:custGeom>
              <a:avLst/>
              <a:gdLst/>
              <a:ahLst/>
              <a:cxnLst/>
              <a:rect r="r" b="b" t="t" l="l"/>
              <a:pathLst>
                <a:path h="4884801" w="6419088">
                  <a:moveTo>
                    <a:pt x="0" y="0"/>
                  </a:moveTo>
                  <a:lnTo>
                    <a:pt x="6419088" y="0"/>
                  </a:lnTo>
                  <a:lnTo>
                    <a:pt x="6419088" y="4884801"/>
                  </a:lnTo>
                  <a:lnTo>
                    <a:pt x="0" y="4884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-8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3977718" y="1600438"/>
            <a:ext cx="3615528" cy="3525012"/>
            <a:chOff x="0" y="0"/>
            <a:chExt cx="4820704" cy="470001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820666" cy="4700016"/>
            </a:xfrm>
            <a:custGeom>
              <a:avLst/>
              <a:gdLst/>
              <a:ahLst/>
              <a:cxnLst/>
              <a:rect r="r" b="b" t="t" l="l"/>
              <a:pathLst>
                <a:path h="4700016" w="4820666">
                  <a:moveTo>
                    <a:pt x="0" y="0"/>
                  </a:moveTo>
                  <a:lnTo>
                    <a:pt x="4820666" y="0"/>
                  </a:lnTo>
                  <a:lnTo>
                    <a:pt x="4820666" y="4700016"/>
                  </a:lnTo>
                  <a:lnTo>
                    <a:pt x="0" y="4700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3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235456" y="4277230"/>
            <a:ext cx="5593756" cy="3717760"/>
            <a:chOff x="0" y="0"/>
            <a:chExt cx="7458342" cy="49570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458329" cy="4957064"/>
            </a:xfrm>
            <a:custGeom>
              <a:avLst/>
              <a:gdLst/>
              <a:ahLst/>
              <a:cxnLst/>
              <a:rect r="r" b="b" t="t" l="l"/>
              <a:pathLst>
                <a:path h="4957064" w="7458329">
                  <a:moveTo>
                    <a:pt x="0" y="0"/>
                  </a:moveTo>
                  <a:lnTo>
                    <a:pt x="7458329" y="0"/>
                  </a:lnTo>
                  <a:lnTo>
                    <a:pt x="7458329" y="4957064"/>
                  </a:lnTo>
                  <a:lnTo>
                    <a:pt x="0" y="4957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7528" b="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1962660">
            <a:off x="12174284" y="6136110"/>
            <a:ext cx="7222388" cy="4811973"/>
            <a:chOff x="0" y="0"/>
            <a:chExt cx="9629851" cy="641596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629902" cy="6415913"/>
            </a:xfrm>
            <a:custGeom>
              <a:avLst/>
              <a:gdLst/>
              <a:ahLst/>
              <a:cxnLst/>
              <a:rect r="r" b="b" t="t" l="l"/>
              <a:pathLst>
                <a:path h="6415913" w="9629902">
                  <a:moveTo>
                    <a:pt x="0" y="0"/>
                  </a:moveTo>
                  <a:lnTo>
                    <a:pt x="9629902" y="0"/>
                  </a:lnTo>
                  <a:lnTo>
                    <a:pt x="9629902" y="6415913"/>
                  </a:lnTo>
                  <a:lnTo>
                    <a:pt x="0" y="6415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-15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95558" y="1824723"/>
            <a:ext cx="11029302" cy="7405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72"/>
              </a:lnSpc>
            </a:pPr>
            <a:r>
              <a:rPr lang="en-US" sz="3307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Când este nevoie de mai multe lichide ?</a:t>
            </a:r>
          </a:p>
          <a:p>
            <a:pPr algn="l">
              <a:lnSpc>
                <a:spcPts val="3572"/>
              </a:lnSpc>
            </a:pPr>
          </a:p>
          <a:p>
            <a:pPr algn="l">
              <a:lnSpc>
                <a:spcPts val="3572"/>
              </a:lnSpc>
            </a:pPr>
          </a:p>
          <a:p>
            <a:pPr algn="l" marL="299287" indent="-149644" lvl="1">
              <a:lnSpc>
                <a:spcPts val="3572"/>
              </a:lnSpc>
              <a:buFont typeface="Arial"/>
              <a:buChar char="•"/>
            </a:pPr>
            <a:r>
              <a:rPr lang="en-US" b="true" sz="330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în zilele călduroase</a:t>
            </a:r>
          </a:p>
          <a:p>
            <a:pPr algn="l" marL="299287" indent="-149644" lvl="1">
              <a:lnSpc>
                <a:spcPts val="3572"/>
              </a:lnSpc>
              <a:buFont typeface="Arial"/>
              <a:buChar char="•"/>
            </a:pPr>
            <a:r>
              <a:rPr lang="en-US" b="true" sz="330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în timpul activității fizice</a:t>
            </a:r>
          </a:p>
          <a:p>
            <a:pPr algn="l" marL="299287" indent="-149644" lvl="1">
              <a:lnSpc>
                <a:spcPts val="3572"/>
              </a:lnSpc>
              <a:buFont typeface="Arial"/>
              <a:buChar char="•"/>
            </a:pPr>
            <a:r>
              <a:rPr lang="en-US" b="true" sz="330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în caz de febră</a:t>
            </a:r>
          </a:p>
          <a:p>
            <a:pPr algn="l" marL="299287" indent="-149644" lvl="1">
              <a:lnSpc>
                <a:spcPts val="3572"/>
              </a:lnSpc>
              <a:buFont typeface="Arial"/>
              <a:buChar char="•"/>
            </a:pPr>
            <a:r>
              <a:rPr lang="en-US" b="true" sz="330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în caz de diaree</a:t>
            </a:r>
          </a:p>
          <a:p>
            <a:pPr algn="l" marL="299287" indent="-149644" lvl="1">
              <a:lnSpc>
                <a:spcPts val="3572"/>
              </a:lnSpc>
              <a:buFont typeface="Arial"/>
              <a:buChar char="•"/>
            </a:pPr>
            <a:r>
              <a:rPr lang="en-US" b="true" sz="330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în caz de vărsături</a:t>
            </a:r>
          </a:p>
          <a:p>
            <a:pPr algn="l" marL="299287" indent="-149644" lvl="1">
              <a:lnSpc>
                <a:spcPts val="3572"/>
              </a:lnSpc>
              <a:buFont typeface="Arial"/>
              <a:buChar char="•"/>
            </a:pPr>
            <a:r>
              <a:rPr lang="en-US" b="true" sz="330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 recomandarea medicului </a:t>
            </a:r>
          </a:p>
          <a:p>
            <a:pPr algn="l" marL="299287" indent="-149644" lvl="1">
              <a:lnSpc>
                <a:spcPts val="3572"/>
              </a:lnSpc>
            </a:pPr>
          </a:p>
          <a:p>
            <a:pPr algn="l" marL="299287" indent="-149644" lvl="1">
              <a:lnSpc>
                <a:spcPts val="3572"/>
              </a:lnSpc>
            </a:pPr>
            <a:r>
              <a:rPr lang="en-US" b="true" sz="3307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Persoanele cu insuficiență cardiacă sau boală renală trebuie să respecte recomandările medicului privind cantitatea de lichide</a:t>
            </a:r>
            <a:r>
              <a:rPr lang="en-US" b="true" sz="3307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  <a:p>
            <a:pPr algn="l" marL="299287" indent="-149644" lvl="1">
              <a:lnSpc>
                <a:spcPts val="3572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10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429061" y="650148"/>
            <a:ext cx="3571875" cy="5357812"/>
            <a:chOff x="0" y="0"/>
            <a:chExt cx="4762500" cy="71437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762500" cy="7143750"/>
            </a:xfrm>
            <a:custGeom>
              <a:avLst/>
              <a:gdLst/>
              <a:ahLst/>
              <a:cxnLst/>
              <a:rect r="r" b="b" t="t" l="l"/>
              <a:pathLst>
                <a:path h="7143750" w="4762500">
                  <a:moveTo>
                    <a:pt x="0" y="0"/>
                  </a:moveTo>
                  <a:lnTo>
                    <a:pt x="4762500" y="0"/>
                  </a:lnTo>
                  <a:lnTo>
                    <a:pt x="4762500" y="7143750"/>
                  </a:lnTo>
                  <a:lnTo>
                    <a:pt x="0" y="7143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061591" y="3310880"/>
            <a:ext cx="4049668" cy="2697080"/>
            <a:chOff x="0" y="0"/>
            <a:chExt cx="5399557" cy="359610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399532" cy="3596132"/>
            </a:xfrm>
            <a:custGeom>
              <a:avLst/>
              <a:gdLst/>
              <a:ahLst/>
              <a:cxnLst/>
              <a:rect r="r" b="b" t="t" l="l"/>
              <a:pathLst>
                <a:path h="3596132" w="5399532">
                  <a:moveTo>
                    <a:pt x="0" y="0"/>
                  </a:moveTo>
                  <a:lnTo>
                    <a:pt x="5399532" y="0"/>
                  </a:lnTo>
                  <a:lnTo>
                    <a:pt x="5399532" y="3596132"/>
                  </a:lnTo>
                  <a:lnTo>
                    <a:pt x="0" y="3596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-2330220">
            <a:off x="-720023" y="3913680"/>
            <a:ext cx="6280766" cy="4188562"/>
            <a:chOff x="0" y="0"/>
            <a:chExt cx="8374355" cy="558474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374380" cy="5584698"/>
            </a:xfrm>
            <a:custGeom>
              <a:avLst/>
              <a:gdLst/>
              <a:ahLst/>
              <a:cxnLst/>
              <a:rect r="r" b="b" t="t" l="l"/>
              <a:pathLst>
                <a:path h="5584698" w="8374380">
                  <a:moveTo>
                    <a:pt x="0" y="0"/>
                  </a:moveTo>
                  <a:lnTo>
                    <a:pt x="8374380" y="0"/>
                  </a:lnTo>
                  <a:lnTo>
                    <a:pt x="8374380" y="5584698"/>
                  </a:lnTo>
                  <a:lnTo>
                    <a:pt x="0" y="5584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32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94812" y="1388745"/>
            <a:ext cx="9439208" cy="6814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01897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Mesaj important !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este una dintre cele mai simple metode de prevenire a unor probleme de sănătate.</a:t>
            </a:r>
          </a:p>
          <a:p>
            <a:pPr algn="l">
              <a:lnSpc>
                <a:spcPts val="3564"/>
              </a:lnSpc>
            </a:pP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Beți lichide regulat!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Consumați zilnic fructe și legume!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Monitorizați culoarea urinei!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Monitorizați cantitatea de lichide consumată!</a:t>
            </a:r>
          </a:p>
          <a:p>
            <a:pPr algn="l">
              <a:lnSpc>
                <a:spcPts val="3564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11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-4780860">
            <a:off x="11982079" y="-1099509"/>
            <a:ext cx="8646319" cy="8280797"/>
            <a:chOff x="0" y="0"/>
            <a:chExt cx="11528425" cy="1104106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528425" cy="11041126"/>
            </a:xfrm>
            <a:custGeom>
              <a:avLst/>
              <a:gdLst/>
              <a:ahLst/>
              <a:cxnLst/>
              <a:rect r="r" b="b" t="t" l="l"/>
              <a:pathLst>
                <a:path h="11041126" w="11528425">
                  <a:moveTo>
                    <a:pt x="0" y="0"/>
                  </a:moveTo>
                  <a:lnTo>
                    <a:pt x="11528425" y="0"/>
                  </a:lnTo>
                  <a:lnTo>
                    <a:pt x="11528425" y="11041126"/>
                  </a:lnTo>
                  <a:lnTo>
                    <a:pt x="0" y="11041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3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305050" y="3748907"/>
            <a:ext cx="4367460" cy="6551190"/>
            <a:chOff x="0" y="0"/>
            <a:chExt cx="5823280" cy="87349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823331" cy="8734933"/>
            </a:xfrm>
            <a:custGeom>
              <a:avLst/>
              <a:gdLst/>
              <a:ahLst/>
              <a:cxnLst/>
              <a:rect r="r" b="b" t="t" l="l"/>
              <a:pathLst>
                <a:path h="8734933" w="5823331">
                  <a:moveTo>
                    <a:pt x="0" y="0"/>
                  </a:moveTo>
                  <a:lnTo>
                    <a:pt x="5823331" y="0"/>
                  </a:lnTo>
                  <a:lnTo>
                    <a:pt x="5823331" y="8734933"/>
                  </a:lnTo>
                  <a:lnTo>
                    <a:pt x="0" y="8734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746591" y="6379254"/>
            <a:ext cx="4382119" cy="3920842"/>
            <a:chOff x="0" y="0"/>
            <a:chExt cx="5842826" cy="522779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842762" cy="5227828"/>
            </a:xfrm>
            <a:custGeom>
              <a:avLst/>
              <a:gdLst/>
              <a:ahLst/>
              <a:cxnLst/>
              <a:rect r="r" b="b" t="t" l="l"/>
              <a:pathLst>
                <a:path h="5227828" w="5842762">
                  <a:moveTo>
                    <a:pt x="0" y="0"/>
                  </a:moveTo>
                  <a:lnTo>
                    <a:pt x="5842762" y="0"/>
                  </a:lnTo>
                  <a:lnTo>
                    <a:pt x="5842762" y="5227828"/>
                  </a:lnTo>
                  <a:lnTo>
                    <a:pt x="0" y="5227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grpSp>
        <p:nvGrpSpPr>
          <p:cNvPr name="Group 6" id="6"/>
          <p:cNvGrpSpPr/>
          <p:nvPr/>
        </p:nvGrpSpPr>
        <p:grpSpPr>
          <a:xfrm rot="6801780">
            <a:off x="4759052" y="118691"/>
            <a:ext cx="9702403" cy="9995297"/>
            <a:chOff x="0" y="0"/>
            <a:chExt cx="12936538" cy="133270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936474" cy="13327126"/>
            </a:xfrm>
            <a:custGeom>
              <a:avLst/>
              <a:gdLst/>
              <a:ahLst/>
              <a:cxnLst/>
              <a:rect r="r" b="b" t="t" l="l"/>
              <a:pathLst>
                <a:path h="13327126" w="12936474">
                  <a:moveTo>
                    <a:pt x="0" y="0"/>
                  </a:moveTo>
                  <a:lnTo>
                    <a:pt x="12936474" y="0"/>
                  </a:lnTo>
                  <a:lnTo>
                    <a:pt x="12936474" y="13327126"/>
                  </a:lnTo>
                  <a:lnTo>
                    <a:pt x="0" y="13327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3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21263" y="1824723"/>
            <a:ext cx="15181116" cy="8145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00B0F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Atenție la bolile cronice!</a:t>
            </a:r>
          </a:p>
          <a:p>
            <a:pPr algn="l">
              <a:lnSpc>
                <a:spcPts val="3564"/>
              </a:lnSpc>
            </a:pPr>
            <a:r>
              <a:rPr lang="en-US" sz="3300">
                <a:solidFill>
                  <a:srgbClr val="262262"/>
                </a:solidFill>
                <a:latin typeface="Calibri (MS)"/>
                <a:ea typeface="Calibri (MS)"/>
                <a:cs typeface="Calibri (MS)"/>
                <a:sym typeface="Calibri (MS)"/>
              </a:rPr>
              <a:t>În anumite afecțiuni, cantitatea de lichide trebuie </a:t>
            </a:r>
          </a:p>
          <a:p>
            <a:pPr algn="l">
              <a:lnSpc>
                <a:spcPts val="3564"/>
              </a:lnSpc>
            </a:pPr>
            <a:r>
              <a:rPr lang="en-US" sz="3300">
                <a:solidFill>
                  <a:srgbClr val="262262"/>
                </a:solidFill>
                <a:latin typeface="Calibri (MS)"/>
                <a:ea typeface="Calibri (MS)"/>
                <a:cs typeface="Calibri (MS)"/>
                <a:sym typeface="Calibri (MS)"/>
              </a:rPr>
              <a:t>stabilită împreună cu medicul: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 Insuficiență cardiacă 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 Boală cronică de rinichi 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 Ciroză hepatică cu ascită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- Tratament cu diuretice</a:t>
            </a:r>
          </a:p>
          <a:p>
            <a:pPr algn="l">
              <a:lnSpc>
                <a:spcPts val="3564"/>
              </a:lnSpc>
            </a:pP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C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Nu reduceți consumul de lichide fără recomandarea medicului! </a:t>
            </a:r>
          </a:p>
          <a:p>
            <a:pPr algn="l">
              <a:lnSpc>
                <a:spcPts val="3564"/>
              </a:lnSpc>
            </a:pPr>
            <a:r>
              <a:rPr lang="en-US" sz="33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Restricția nejustificată poate favoriza deshidratarea, infecțiile urinare, constipația, hipotensiunea și insuficiența renală acută.</a:t>
            </a:r>
          </a:p>
          <a:p>
            <a:pPr algn="l">
              <a:lnSpc>
                <a:spcPts val="3564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12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264820" y="247898"/>
            <a:ext cx="4517450" cy="6767141"/>
            <a:chOff x="0" y="0"/>
            <a:chExt cx="6023267" cy="902285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023229" cy="9022842"/>
            </a:xfrm>
            <a:custGeom>
              <a:avLst/>
              <a:gdLst/>
              <a:ahLst/>
              <a:cxnLst/>
              <a:rect r="r" b="b" t="t" l="l"/>
              <a:pathLst>
                <a:path h="9022842" w="6023229">
                  <a:moveTo>
                    <a:pt x="0" y="0"/>
                  </a:moveTo>
                  <a:lnTo>
                    <a:pt x="6023229" y="0"/>
                  </a:lnTo>
                  <a:lnTo>
                    <a:pt x="6023229" y="9022842"/>
                  </a:lnTo>
                  <a:lnTo>
                    <a:pt x="0" y="9022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grpSp>
        <p:nvGrpSpPr>
          <p:cNvPr name="Group 7" id="7"/>
          <p:cNvGrpSpPr/>
          <p:nvPr/>
        </p:nvGrpSpPr>
        <p:grpSpPr>
          <a:xfrm rot="1930920">
            <a:off x="11653152" y="943270"/>
            <a:ext cx="9702403" cy="9995297"/>
            <a:chOff x="0" y="0"/>
            <a:chExt cx="12936538" cy="133270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936474" cy="13327126"/>
            </a:xfrm>
            <a:custGeom>
              <a:avLst/>
              <a:gdLst/>
              <a:ahLst/>
              <a:cxnLst/>
              <a:rect r="r" b="b" t="t" l="l"/>
              <a:pathLst>
                <a:path h="13327126" w="12936474">
                  <a:moveTo>
                    <a:pt x="0" y="0"/>
                  </a:moveTo>
                  <a:lnTo>
                    <a:pt x="12936474" y="0"/>
                  </a:lnTo>
                  <a:lnTo>
                    <a:pt x="12936474" y="13327126"/>
                  </a:lnTo>
                  <a:lnTo>
                    <a:pt x="0" y="13327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3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7142274" y="1969103"/>
            <a:ext cx="9279626" cy="7153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53"/>
              </a:lnSpc>
            </a:pPr>
            <a:r>
              <a:rPr lang="en-US" sz="329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Jurnalul meu de hidratare</a:t>
            </a:r>
          </a:p>
          <a:p>
            <a:pPr algn="l">
              <a:lnSpc>
                <a:spcPts val="3553"/>
              </a:lnSpc>
            </a:pPr>
          </a:p>
          <a:p>
            <a:pPr algn="l">
              <a:lnSpc>
                <a:spcPts val="3553"/>
              </a:lnSpc>
            </a:pPr>
          </a:p>
          <a:p>
            <a:pPr algn="l">
              <a:lnSpc>
                <a:spcPts val="3553"/>
              </a:lnSpc>
            </a:pPr>
          </a:p>
          <a:p>
            <a:pPr algn="l">
              <a:lnSpc>
                <a:spcPts val="3553"/>
              </a:lnSpc>
            </a:pPr>
          </a:p>
          <a:p>
            <a:pPr algn="l">
              <a:lnSpc>
                <a:spcPts val="3553"/>
              </a:lnSpc>
            </a:pPr>
          </a:p>
          <a:p>
            <a:pPr algn="l">
              <a:lnSpc>
                <a:spcPts val="3553"/>
              </a:lnSpc>
            </a:pPr>
          </a:p>
          <a:p>
            <a:pPr algn="l">
              <a:lnSpc>
                <a:spcPts val="3553"/>
              </a:lnSpc>
            </a:pPr>
          </a:p>
          <a:p>
            <a:pPr algn="ctr">
              <a:lnSpc>
                <a:spcPts val="3553"/>
              </a:lnSpc>
            </a:pPr>
          </a:p>
          <a:p>
            <a:pPr algn="ctr">
              <a:lnSpc>
                <a:spcPts val="3553"/>
              </a:lnSpc>
            </a:pPr>
            <a:r>
              <a:rPr lang="en-US" sz="329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Scopul jurnalului este dezvoltarea unui obicei sănătos de consum regulat de lichide</a:t>
            </a:r>
            <a:r>
              <a:rPr lang="en-US" sz="3290">
                <a:solidFill>
                  <a:srgbClr val="262262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l">
              <a:lnSpc>
                <a:spcPts val="3553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13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723711" y="1751038"/>
            <a:ext cx="4944685" cy="7417032"/>
            <a:chOff x="0" y="0"/>
            <a:chExt cx="6592913" cy="98893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592951" cy="9889363"/>
            </a:xfrm>
            <a:custGeom>
              <a:avLst/>
              <a:gdLst/>
              <a:ahLst/>
              <a:cxnLst/>
              <a:rect r="r" b="b" t="t" l="l"/>
              <a:pathLst>
                <a:path h="9889363" w="6592951">
                  <a:moveTo>
                    <a:pt x="0" y="0"/>
                  </a:moveTo>
                  <a:lnTo>
                    <a:pt x="6592951" y="0"/>
                  </a:lnTo>
                  <a:lnTo>
                    <a:pt x="6592951" y="9889363"/>
                  </a:lnTo>
                  <a:lnTo>
                    <a:pt x="0" y="9889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aphicFrame>
        <p:nvGraphicFramePr>
          <p:cNvPr name="Table 15" id="15"/>
          <p:cNvGraphicFramePr>
            <a:graphicFrameLocks noGrp="true"/>
          </p:cNvGraphicFramePr>
          <p:nvPr/>
        </p:nvGraphicFramePr>
        <p:xfrm>
          <a:off x="7074570" y="2634917"/>
          <a:ext cx="7858125" cy="2076450"/>
        </p:xfrm>
        <a:graphic>
          <a:graphicData uri="http://schemas.openxmlformats.org/drawingml/2006/table">
            <a:tbl>
              <a:tblPr/>
              <a:tblGrid>
                <a:gridCol w="2619375"/>
                <a:gridCol w="2619375"/>
                <a:gridCol w="2619375"/>
              </a:tblGrid>
              <a:tr h="69791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Ora </a:t>
                      </a: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B69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Ce lichid am consumat</a:t>
                      </a: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B69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Cantitatea de lichid</a:t>
                      </a: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B69B"/>
                    </a:solidFill>
                  </a:tcPr>
                </a:tc>
              </a:tr>
              <a:tr h="27570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</a:tr>
              <a:tr h="27570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</a:tr>
              <a:tr h="27570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</a:tr>
              <a:tr h="27570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EF"/>
                    </a:solidFill>
                  </a:tcPr>
                </a:tc>
              </a:tr>
              <a:tr h="27570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true">
                          <a:solidFill>
                            <a:srgbClr val="6D6D6D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Total zilnic (ml) </a:t>
                      </a: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91440" marR="91440" marT="91440" marB="91440" anchor="t">
                    <a:lnL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4762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5D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03213" y="1708918"/>
            <a:ext cx="9748857" cy="7846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4"/>
              </a:lnSpc>
            </a:pPr>
            <a:r>
              <a:rPr lang="en-US" sz="3307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Mit sau adevăr?</a:t>
            </a:r>
          </a:p>
          <a:p>
            <a:pPr algn="l">
              <a:lnSpc>
                <a:spcPts val="3214"/>
              </a:lnSpc>
            </a:pPr>
          </a:p>
          <a:p>
            <a:pPr algn="l">
              <a:lnSpc>
                <a:spcPts val="3214"/>
              </a:lnSpc>
            </a:pPr>
            <a:r>
              <a:rPr lang="en-US" sz="3307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Mit: „Dacă nu mi-e sete, nu am nevoie de apă.”</a:t>
            </a:r>
          </a:p>
          <a:p>
            <a:pPr algn="l">
              <a:lnSpc>
                <a:spcPts val="3214"/>
              </a:lnSpc>
            </a:pPr>
            <a:r>
              <a:rPr lang="en-US" sz="3307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Fals.</a:t>
            </a:r>
          </a:p>
          <a:p>
            <a:pPr algn="l">
              <a:lnSpc>
                <a:spcPts val="3214"/>
              </a:lnSpc>
            </a:pPr>
            <a:r>
              <a:rPr lang="en-US" sz="3307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 persoanele peste 65 de ani senzația de sete este diminuată.</a:t>
            </a:r>
          </a:p>
          <a:p>
            <a:pPr algn="l">
              <a:lnSpc>
                <a:spcPts val="3214"/>
              </a:lnSpc>
            </a:pPr>
          </a:p>
          <a:p>
            <a:pPr algn="l">
              <a:lnSpc>
                <a:spcPts val="3214"/>
              </a:lnSpc>
            </a:pPr>
            <a:r>
              <a:rPr lang="en-US" sz="3307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Mit: „Cafeaua deshidratează complet.”</a:t>
            </a:r>
          </a:p>
          <a:p>
            <a:pPr algn="l">
              <a:lnSpc>
                <a:spcPts val="3214"/>
              </a:lnSpc>
            </a:pPr>
            <a:r>
              <a:rPr lang="en-US" sz="3307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Fals.</a:t>
            </a:r>
          </a:p>
          <a:p>
            <a:pPr algn="l">
              <a:lnSpc>
                <a:spcPts val="3214"/>
              </a:lnSpc>
            </a:pPr>
            <a:r>
              <a:rPr lang="en-US" sz="3307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Cafeaua contribuie la aportul zilnic de lichide dacă este consumată cu moderație.</a:t>
            </a:r>
          </a:p>
          <a:p>
            <a:pPr algn="l">
              <a:lnSpc>
                <a:spcPts val="3214"/>
              </a:lnSpc>
            </a:pPr>
          </a:p>
          <a:p>
            <a:pPr algn="l">
              <a:lnSpc>
                <a:spcPts val="3214"/>
              </a:lnSpc>
            </a:pPr>
            <a:r>
              <a:rPr lang="en-US" sz="3307" b="true">
                <a:solidFill>
                  <a:srgbClr val="00B05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Mit: „Fructele și supele hidratează.”</a:t>
            </a:r>
          </a:p>
          <a:p>
            <a:pPr algn="l">
              <a:lnSpc>
                <a:spcPts val="3214"/>
              </a:lnSpc>
            </a:pPr>
            <a:r>
              <a:rPr lang="en-US" sz="3307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✔ Adevărat.</a:t>
            </a:r>
          </a:p>
          <a:p>
            <a:pPr algn="l">
              <a:lnSpc>
                <a:spcPts val="3214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14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906811" y="500129"/>
            <a:ext cx="7019201" cy="4679471"/>
            <a:chOff x="0" y="0"/>
            <a:chExt cx="9358935" cy="623929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358884" cy="6239256"/>
            </a:xfrm>
            <a:custGeom>
              <a:avLst/>
              <a:gdLst/>
              <a:ahLst/>
              <a:cxnLst/>
              <a:rect r="r" b="b" t="t" l="l"/>
              <a:pathLst>
                <a:path h="6239256" w="9358884">
                  <a:moveTo>
                    <a:pt x="0" y="0"/>
                  </a:moveTo>
                  <a:lnTo>
                    <a:pt x="9358884" y="0"/>
                  </a:lnTo>
                  <a:lnTo>
                    <a:pt x="9358884" y="6239256"/>
                  </a:lnTo>
                  <a:lnTo>
                    <a:pt x="0" y="62392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4416960">
            <a:off x="6331610" y="480736"/>
            <a:ext cx="15884843" cy="13630275"/>
            <a:chOff x="0" y="0"/>
            <a:chExt cx="21179790" cy="181737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179789" cy="18173700"/>
            </a:xfrm>
            <a:custGeom>
              <a:avLst/>
              <a:gdLst/>
              <a:ahLst/>
              <a:cxnLst/>
              <a:rect r="r" b="b" t="t" l="l"/>
              <a:pathLst>
                <a:path h="18173700" w="21179789">
                  <a:moveTo>
                    <a:pt x="0" y="0"/>
                  </a:moveTo>
                  <a:lnTo>
                    <a:pt x="21179789" y="0"/>
                  </a:lnTo>
                  <a:lnTo>
                    <a:pt x="21179789" y="18173700"/>
                  </a:lnTo>
                  <a:lnTo>
                    <a:pt x="0" y="18173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17288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381" y="-14288"/>
            <a:ext cx="1147762" cy="10314384"/>
            <a:chOff x="0" y="0"/>
            <a:chExt cx="1530350" cy="137525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0350" cy="13752576"/>
            </a:xfrm>
            <a:custGeom>
              <a:avLst/>
              <a:gdLst/>
              <a:ahLst/>
              <a:cxnLst/>
              <a:rect r="r" b="b" t="t" l="l"/>
              <a:pathLst>
                <a:path h="13752576" w="1530350">
                  <a:moveTo>
                    <a:pt x="0" y="0"/>
                  </a:moveTo>
                  <a:lnTo>
                    <a:pt x="1530350" y="0"/>
                  </a:lnTo>
                  <a:lnTo>
                    <a:pt x="1530350" y="13752576"/>
                  </a:lnTo>
                  <a:lnTo>
                    <a:pt x="0" y="13752576"/>
                  </a:lnTo>
                  <a:close/>
                </a:path>
              </a:pathLst>
            </a:custGeom>
            <a:solidFill>
              <a:srgbClr val="EFEFE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758428" y="664369"/>
            <a:ext cx="772716" cy="1121569"/>
          </a:xfrm>
          <a:custGeom>
            <a:avLst/>
            <a:gdLst/>
            <a:ahLst/>
            <a:cxnLst/>
            <a:rect r="r" b="b" t="t" l="l"/>
            <a:pathLst>
              <a:path h="1121569" w="772716">
                <a:moveTo>
                  <a:pt x="0" y="0"/>
                </a:moveTo>
                <a:lnTo>
                  <a:pt x="772716" y="0"/>
                </a:lnTo>
                <a:lnTo>
                  <a:pt x="772716" y="1121569"/>
                </a:lnTo>
                <a:lnTo>
                  <a:pt x="0" y="1121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EFEFE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251443" y="781679"/>
            <a:ext cx="7154494" cy="105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5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după vârsta de 65 de ani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37161" y="1493349"/>
            <a:ext cx="10761659" cy="9108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36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CONCLUZII:</a:t>
            </a:r>
          </a:p>
          <a:p>
            <a:pPr algn="l">
              <a:lnSpc>
                <a:spcPts val="3499"/>
              </a:lnSpc>
            </a:pPr>
            <a:r>
              <a:rPr lang="en-US" sz="36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</a:t>
            </a:r>
            <a:r>
              <a:rPr lang="en-US" sz="36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Hidratarea este un gest simplu, dar cu beneficii importante pentru sănătate.</a:t>
            </a:r>
          </a:p>
          <a:p>
            <a:pPr algn="l">
              <a:lnSpc>
                <a:spcPts val="3499"/>
              </a:lnSpc>
            </a:pPr>
            <a:r>
              <a:rPr lang="en-US" sz="36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</a:t>
            </a:r>
            <a:r>
              <a:rPr lang="en-US" sz="36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 hidratare adecvată contribuie la menținerea calității vieții la seniori.</a:t>
            </a:r>
          </a:p>
          <a:p>
            <a:pPr algn="l">
              <a:lnSpc>
                <a:spcPts val="3499"/>
              </a:lnSpc>
            </a:pPr>
            <a:r>
              <a:rPr lang="en-US" sz="36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</a:t>
            </a:r>
            <a:r>
              <a:rPr lang="en-US" sz="36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Odată cu înaintarea în vârstă, deshidratarea poate apărea chiar și fără simptome evidente.</a:t>
            </a:r>
          </a:p>
          <a:p>
            <a:pPr algn="l">
              <a:lnSpc>
                <a:spcPts val="3499"/>
              </a:lnSpc>
            </a:pPr>
            <a:r>
              <a:rPr lang="en-US" sz="36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</a:t>
            </a:r>
            <a:r>
              <a:rPr lang="en-US" sz="36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Consumul regulat de lichide este mai eficient decât consumul unor cantități mari de apă doar atunci când apare senzația de sete.</a:t>
            </a:r>
          </a:p>
          <a:p>
            <a:pPr algn="l">
              <a:lnSpc>
                <a:spcPts val="3499"/>
              </a:lnSpc>
            </a:pPr>
            <a:r>
              <a:rPr lang="en-US" sz="36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</a:t>
            </a:r>
            <a:r>
              <a:rPr lang="en-US" sz="36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Fructele, legumele, supele și alte alimente pot completa aportul zilnic de lichide.</a:t>
            </a:r>
          </a:p>
          <a:p>
            <a:pPr algn="l">
              <a:lnSpc>
                <a:spcPts val="3499"/>
              </a:lnSpc>
            </a:pPr>
            <a:r>
              <a:rPr lang="en-US" sz="36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6. </a:t>
            </a:r>
            <a:r>
              <a:rPr lang="en-US" sz="36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Întrebați medicul în legătură cu cantitatea de lichide de care are nevoie organismul dumneavoastră.</a:t>
            </a:r>
          </a:p>
          <a:p>
            <a:pPr algn="l">
              <a:lnSpc>
                <a:spcPts val="3499"/>
              </a:lnSpc>
            </a:pPr>
            <a:r>
              <a:rPr lang="en-US" sz="3600" b="true">
                <a:solidFill>
                  <a:srgbClr val="0070C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7. </a:t>
            </a:r>
            <a:r>
              <a:rPr lang="en-US" sz="3600" b="true">
                <a:solidFill>
                  <a:srgbClr val="26226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Adresați-vă medicului la primele semne de deshidratare severă.</a:t>
            </a:r>
          </a:p>
          <a:p>
            <a:pPr algn="l">
              <a:lnSpc>
                <a:spcPts val="3499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546431"/>
            <a:ext cx="1145381" cy="548878"/>
            <a:chOff x="0" y="0"/>
            <a:chExt cx="1527175" cy="73183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27175" cy="731838"/>
            </a:xfrm>
            <a:custGeom>
              <a:avLst/>
              <a:gdLst/>
              <a:ahLst/>
              <a:cxnLst/>
              <a:rect r="r" b="b" t="t" l="l"/>
              <a:pathLst>
                <a:path h="731838" w="1527175">
                  <a:moveTo>
                    <a:pt x="0" y="0"/>
                  </a:moveTo>
                  <a:lnTo>
                    <a:pt x="1527175" y="0"/>
                  </a:lnTo>
                  <a:lnTo>
                    <a:pt x="1527175" y="731838"/>
                  </a:lnTo>
                  <a:lnTo>
                    <a:pt x="0" y="7318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84" t="0" r="-11484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27175" cy="7794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10"/>
                </a:lnSpc>
              </a:pPr>
              <a:r>
                <a:rPr lang="en-US" sz="2175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15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061660" y="5193754"/>
            <a:ext cx="6178029" cy="4732296"/>
            <a:chOff x="0" y="0"/>
            <a:chExt cx="8237372" cy="630972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237347" cy="6309741"/>
            </a:xfrm>
            <a:custGeom>
              <a:avLst/>
              <a:gdLst/>
              <a:ahLst/>
              <a:cxnLst/>
              <a:rect r="r" b="b" t="t" l="l"/>
              <a:pathLst>
                <a:path h="6309741" w="8237347">
                  <a:moveTo>
                    <a:pt x="0" y="0"/>
                  </a:moveTo>
                  <a:lnTo>
                    <a:pt x="8237347" y="0"/>
                  </a:lnTo>
                  <a:lnTo>
                    <a:pt x="8237347" y="6309741"/>
                  </a:lnTo>
                  <a:lnTo>
                    <a:pt x="0" y="6309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4898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1435201" y="-1161659"/>
            <a:ext cx="7098649" cy="7312943"/>
            <a:chOff x="0" y="0"/>
            <a:chExt cx="9464866" cy="975059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464929" cy="9750552"/>
            </a:xfrm>
            <a:custGeom>
              <a:avLst/>
              <a:gdLst/>
              <a:ahLst/>
              <a:cxnLst/>
              <a:rect r="r" b="b" t="t" l="l"/>
              <a:pathLst>
                <a:path h="9750552" w="9464929">
                  <a:moveTo>
                    <a:pt x="0" y="0"/>
                  </a:moveTo>
                  <a:lnTo>
                    <a:pt x="9464929" y="0"/>
                  </a:lnTo>
                  <a:lnTo>
                    <a:pt x="9464929" y="9750552"/>
                  </a:lnTo>
                  <a:lnTo>
                    <a:pt x="0" y="9750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7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466034" cy="10300097"/>
            <a:chOff x="0" y="0"/>
            <a:chExt cx="5954712" cy="137334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54776" cy="13733526"/>
            </a:xfrm>
            <a:custGeom>
              <a:avLst/>
              <a:gdLst/>
              <a:ahLst/>
              <a:cxnLst/>
              <a:rect r="r" b="b" t="t" l="l"/>
              <a:pathLst>
                <a:path h="13733526" w="5954776">
                  <a:moveTo>
                    <a:pt x="0" y="0"/>
                  </a:moveTo>
                  <a:lnTo>
                    <a:pt x="5954776" y="0"/>
                  </a:lnTo>
                  <a:lnTo>
                    <a:pt x="5954776" y="13733526"/>
                  </a:lnTo>
                  <a:lnTo>
                    <a:pt x="0" y="13733526"/>
                  </a:lnTo>
                  <a:close/>
                </a:path>
              </a:pathLst>
            </a:custGeom>
            <a:solidFill>
              <a:srgbClr val="01B69B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58403" y="669131"/>
            <a:ext cx="2874169" cy="1166812"/>
          </a:xfrm>
          <a:custGeom>
            <a:avLst/>
            <a:gdLst/>
            <a:ahLst/>
            <a:cxnLst/>
            <a:rect r="r" b="b" t="t" l="l"/>
            <a:pathLst>
              <a:path h="1166812" w="2874169">
                <a:moveTo>
                  <a:pt x="0" y="0"/>
                </a:moveTo>
                <a:lnTo>
                  <a:pt x="2874169" y="0"/>
                </a:lnTo>
                <a:lnTo>
                  <a:pt x="2874169" y="1166813"/>
                </a:lnTo>
                <a:lnTo>
                  <a:pt x="0" y="11668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55131" y="6798469"/>
            <a:ext cx="3022997" cy="2711053"/>
          </a:xfrm>
          <a:custGeom>
            <a:avLst/>
            <a:gdLst/>
            <a:ahLst/>
            <a:cxnLst/>
            <a:rect r="r" b="b" t="t" l="l"/>
            <a:pathLst>
              <a:path h="2711053" w="3022997">
                <a:moveTo>
                  <a:pt x="0" y="0"/>
                </a:moveTo>
                <a:lnTo>
                  <a:pt x="3022997" y="0"/>
                </a:lnTo>
                <a:lnTo>
                  <a:pt x="3022997" y="2711053"/>
                </a:lnTo>
                <a:lnTo>
                  <a:pt x="0" y="2711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-5400000">
            <a:off x="17112024" y="8706926"/>
            <a:ext cx="1117044" cy="302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b="true" sz="195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insp.gov.ro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85134" y="7284720"/>
            <a:ext cx="5457111" cy="844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b="true" sz="495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Mulțumim.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785134" y="8550354"/>
            <a:ext cx="5655945" cy="7348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Adresa: str. Dr. Leonte Anastasievici nr. 1-3, sector 5, cod poștal 050463, București, România</a:t>
            </a:r>
          </a:p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Telefon secretariat: +4 0213 183 620, +4 0213 183 619</a:t>
            </a:r>
          </a:p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Fax: +4 0213 123 426</a:t>
            </a:r>
          </a:p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E-mail: directie.generala@insp.gov.ro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DAHR48IoU1w</dc:identifier>
  <dcterms:modified xsi:type="dcterms:W3CDTF">2011-08-01T06:04:30Z</dcterms:modified>
  <cp:revision>1</cp:revision>
  <dc:title>ppt Hidratare adulti +65 de ani.pptx</dc:title>
</cp:coreProperties>
</file>