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Calibri (MS) Bold" charset="1" panose="020F0702030404030204"/>
      <p:regular r:id="rId23"/>
    </p:embeddedFont>
    <p:embeddedFont>
      <p:font typeface="Calibri (MS) Italics" charset="1" panose="020F05020202040A0204"/>
      <p:regular r:id="rId24"/>
    </p:embeddedFont>
    <p:embeddedFont>
      <p:font typeface="Calibri (MS)" charset="1" panose="020F0502020204030204"/>
      <p:regular r:id="rId25"/>
    </p:embeddedFont>
    <p:embeddedFont>
      <p:font typeface="Arial" charset="1" panose="020B0604020202020204"/>
      <p:regular r:id="rId26"/>
    </p:embeddedFont>
    <p:embeddedFont>
      <p:font typeface="Arial Bold" charset="1" panose="020B0704020202020204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0.pn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12.png" Type="http://schemas.openxmlformats.org/officeDocument/2006/relationships/image"/><Relationship Id="rId6" Target="../media/image9.pn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33.png" Type="http://schemas.openxmlformats.org/officeDocument/2006/relationships/image"/><Relationship Id="rId17" Target="../media/image34.svg" Type="http://schemas.openxmlformats.org/officeDocument/2006/relationships/image"/><Relationship Id="rId18" Target="../media/image35.png" Type="http://schemas.openxmlformats.org/officeDocument/2006/relationships/image"/><Relationship Id="rId19" Target="../media/image36.svg" Type="http://schemas.openxmlformats.org/officeDocument/2006/relationships/image"/><Relationship Id="rId2" Target="../media/image7.png" Type="http://schemas.openxmlformats.org/officeDocument/2006/relationships/image"/><Relationship Id="rId20" Target="../media/image37.png" Type="http://schemas.openxmlformats.org/officeDocument/2006/relationships/image"/><Relationship Id="rId21" Target="../media/image38.svg" Type="http://schemas.openxmlformats.org/officeDocument/2006/relationships/image"/><Relationship Id="rId22" Target="../media/image39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12.pn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4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3.png" Type="http://schemas.openxmlformats.org/officeDocument/2006/relationships/image"/><Relationship Id="rId5" Target="../media/image44.png" Type="http://schemas.openxmlformats.org/officeDocument/2006/relationships/image"/><Relationship Id="rId6" Target="../media/image4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4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5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467816" cy="10304259"/>
            <a:chOff x="0" y="0"/>
            <a:chExt cx="5957087" cy="137390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7062" cy="13738988"/>
            </a:xfrm>
            <a:custGeom>
              <a:avLst/>
              <a:gdLst/>
              <a:ahLst/>
              <a:cxnLst/>
              <a:rect r="r" b="b" t="t" l="l"/>
              <a:pathLst>
                <a:path h="13738988" w="5957062">
                  <a:moveTo>
                    <a:pt x="0" y="0"/>
                  </a:moveTo>
                  <a:lnTo>
                    <a:pt x="5957062" y="0"/>
                  </a:lnTo>
                  <a:lnTo>
                    <a:pt x="5957062" y="13738988"/>
                  </a:lnTo>
                  <a:lnTo>
                    <a:pt x="0" y="13738988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50616" y="878110"/>
            <a:ext cx="1783232" cy="686067"/>
            <a:chOff x="0" y="0"/>
            <a:chExt cx="2377643" cy="9147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77694" cy="914781"/>
            </a:xfrm>
            <a:custGeom>
              <a:avLst/>
              <a:gdLst/>
              <a:ahLst/>
              <a:cxnLst/>
              <a:rect r="r" b="b" t="t" l="l"/>
              <a:pathLst>
                <a:path h="914781" w="2377694">
                  <a:moveTo>
                    <a:pt x="0" y="0"/>
                  </a:moveTo>
                  <a:lnTo>
                    <a:pt x="2377694" y="0"/>
                  </a:lnTo>
                  <a:lnTo>
                    <a:pt x="2377694" y="914781"/>
                  </a:lnTo>
                  <a:lnTo>
                    <a:pt x="0" y="914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" t="0" r="-13" b="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58575" y="669322"/>
            <a:ext cx="803567" cy="1167394"/>
          </a:xfrm>
          <a:custGeom>
            <a:avLst/>
            <a:gdLst/>
            <a:ahLst/>
            <a:cxnLst/>
            <a:rect r="r" b="b" t="t" l="l"/>
            <a:pathLst>
              <a:path h="1167394" w="803567">
                <a:moveTo>
                  <a:pt x="0" y="0"/>
                </a:moveTo>
                <a:lnTo>
                  <a:pt x="803567" y="0"/>
                </a:lnTo>
                <a:lnTo>
                  <a:pt x="803567" y="1167393"/>
                </a:lnTo>
                <a:lnTo>
                  <a:pt x="0" y="116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956303" y="6801260"/>
            <a:ext cx="3024102" cy="2711863"/>
          </a:xfrm>
          <a:custGeom>
            <a:avLst/>
            <a:gdLst/>
            <a:ahLst/>
            <a:cxnLst/>
            <a:rect r="r" b="b" t="t" l="l"/>
            <a:pathLst>
              <a:path h="2711863" w="3024102">
                <a:moveTo>
                  <a:pt x="0" y="0"/>
                </a:moveTo>
                <a:lnTo>
                  <a:pt x="3024102" y="0"/>
                </a:lnTo>
                <a:lnTo>
                  <a:pt x="3024102" y="2711862"/>
                </a:lnTo>
                <a:lnTo>
                  <a:pt x="0" y="271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743262" y="5152130"/>
            <a:ext cx="6696456" cy="2289144"/>
            <a:chOff x="0" y="0"/>
            <a:chExt cx="8928608" cy="30521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928608" cy="3052194"/>
            </a:xfrm>
            <a:custGeom>
              <a:avLst/>
              <a:gdLst/>
              <a:ahLst/>
              <a:cxnLst/>
              <a:rect r="r" b="b" t="t" l="l"/>
              <a:pathLst>
                <a:path h="3052194" w="8928608">
                  <a:moveTo>
                    <a:pt x="0" y="0"/>
                  </a:moveTo>
                  <a:lnTo>
                    <a:pt x="8928608" y="0"/>
                  </a:lnTo>
                  <a:lnTo>
                    <a:pt x="8928608" y="3052194"/>
                  </a:lnTo>
                  <a:lnTo>
                    <a:pt x="0" y="3052194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999" r="0" b="-699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8928608" cy="3090292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4916"/>
                </a:lnSpc>
              </a:pPr>
              <a:r>
                <a:rPr lang="en-US" sz="4551" i="true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</a:t>
              </a:r>
              <a:r>
                <a:rPr lang="en-US" sz="4551" i="true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legeri sănătoase azi, o viață mai bună mâine!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787629" y="8515531"/>
            <a:ext cx="8344348" cy="727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1"/>
              </a:lnSpc>
            </a:pPr>
            <a:r>
              <a:rPr lang="en-US" sz="2250">
                <a:solidFill>
                  <a:srgbClr val="01B69B"/>
                </a:solidFill>
                <a:latin typeface="Calibri (MS)"/>
                <a:ea typeface="Calibri (MS)"/>
                <a:cs typeface="Calibri (MS)"/>
                <a:sym typeface="Calibri (MS)"/>
              </a:rPr>
              <a:t>Acest material gratuit este destinat tinerilor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45642" y="9119035"/>
            <a:ext cx="3522174" cy="547773"/>
            <a:chOff x="0" y="0"/>
            <a:chExt cx="4696231" cy="73036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696235" cy="730365"/>
            </a:xfrm>
            <a:custGeom>
              <a:avLst/>
              <a:gdLst/>
              <a:ahLst/>
              <a:cxnLst/>
              <a:rect r="r" b="b" t="t" l="l"/>
              <a:pathLst>
                <a:path h="730365" w="4696235">
                  <a:moveTo>
                    <a:pt x="0" y="0"/>
                  </a:moveTo>
                  <a:lnTo>
                    <a:pt x="4696235" y="0"/>
                  </a:lnTo>
                  <a:lnTo>
                    <a:pt x="4696235" y="730365"/>
                  </a:lnTo>
                  <a:lnTo>
                    <a:pt x="0" y="730365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75288" r="0" b="-75288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696231" cy="768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Septembrie -  Octombrie 2026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696189" y="2407088"/>
            <a:ext cx="6696456" cy="2289143"/>
            <a:chOff x="0" y="0"/>
            <a:chExt cx="8928608" cy="305219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928608" cy="3052192"/>
            </a:xfrm>
            <a:custGeom>
              <a:avLst/>
              <a:gdLst/>
              <a:ahLst/>
              <a:cxnLst/>
              <a:rect r="r" b="b" t="t" l="l"/>
              <a:pathLst>
                <a:path h="3052192" w="8928608">
                  <a:moveTo>
                    <a:pt x="0" y="0"/>
                  </a:moveTo>
                  <a:lnTo>
                    <a:pt x="8928608" y="0"/>
                  </a:lnTo>
                  <a:lnTo>
                    <a:pt x="8928608" y="3052192"/>
                  </a:lnTo>
                  <a:lnTo>
                    <a:pt x="0" y="3052192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999" r="0" b="-6999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8928608" cy="3099816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348"/>
                </a:lnSpc>
              </a:pPr>
              <a:r>
                <a:rPr lang="en-US" sz="4951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Promovarea alimentației sănătoase și a activității fizice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490645" y="757647"/>
            <a:ext cx="9147391" cy="2970352"/>
            <a:chOff x="0" y="0"/>
            <a:chExt cx="12196521" cy="396047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6572" cy="3960495"/>
            </a:xfrm>
            <a:custGeom>
              <a:avLst/>
              <a:gdLst/>
              <a:ahLst/>
              <a:cxnLst/>
              <a:rect r="r" b="b" t="t" l="l"/>
              <a:pathLst>
                <a:path h="3960495" w="12196572">
                  <a:moveTo>
                    <a:pt x="0" y="0"/>
                  </a:moveTo>
                  <a:lnTo>
                    <a:pt x="12196572" y="0"/>
                  </a:lnTo>
                  <a:lnTo>
                    <a:pt x="12196572" y="3960495"/>
                  </a:lnTo>
                  <a:lnTo>
                    <a:pt x="0" y="3960495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3201076" y="1910772"/>
            <a:ext cx="7857525" cy="6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0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 PENTRU O ZI BUNĂ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2486170" y="865956"/>
            <a:ext cx="4764395" cy="4262809"/>
            <a:chOff x="0" y="0"/>
            <a:chExt cx="6352527" cy="568374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2540" cy="5683758"/>
            </a:xfrm>
            <a:custGeom>
              <a:avLst/>
              <a:gdLst/>
              <a:ahLst/>
              <a:cxnLst/>
              <a:rect r="r" b="b" t="t" l="l"/>
              <a:pathLst>
                <a:path h="5683758" w="6352540">
                  <a:moveTo>
                    <a:pt x="0" y="0"/>
                  </a:moveTo>
                  <a:lnTo>
                    <a:pt x="6352540" y="0"/>
                  </a:lnTo>
                  <a:lnTo>
                    <a:pt x="6352540" y="5683758"/>
                  </a:lnTo>
                  <a:lnTo>
                    <a:pt x="0" y="5683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911" t="-15977" r="-420384" b="-275426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037388" y="5525548"/>
            <a:ext cx="6691598" cy="2415550"/>
            <a:chOff x="0" y="0"/>
            <a:chExt cx="8922131" cy="322073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922131" cy="3220720"/>
            </a:xfrm>
            <a:custGeom>
              <a:avLst/>
              <a:gdLst/>
              <a:ahLst/>
              <a:cxnLst/>
              <a:rect r="r" b="b" t="t" l="l"/>
              <a:pathLst>
                <a:path h="3220720" w="8922131">
                  <a:moveTo>
                    <a:pt x="0" y="0"/>
                  </a:moveTo>
                  <a:lnTo>
                    <a:pt x="8922131" y="0"/>
                  </a:lnTo>
                  <a:lnTo>
                    <a:pt x="8922131" y="3220720"/>
                  </a:lnTo>
                  <a:lnTo>
                    <a:pt x="0" y="3220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514" t="0" r="-3514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634053" y="566947"/>
            <a:ext cx="1166041" cy="1167394"/>
            <a:chOff x="0" y="0"/>
            <a:chExt cx="1554721" cy="155652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54734" cy="1556512"/>
            </a:xfrm>
            <a:custGeom>
              <a:avLst/>
              <a:gdLst/>
              <a:ahLst/>
              <a:cxnLst/>
              <a:rect r="r" b="b" t="t" l="l"/>
              <a:pathLst>
                <a:path h="1556512" w="1554734">
                  <a:moveTo>
                    <a:pt x="0" y="778256"/>
                  </a:moveTo>
                  <a:cubicBezTo>
                    <a:pt x="0" y="348488"/>
                    <a:pt x="347980" y="0"/>
                    <a:pt x="777367" y="0"/>
                  </a:cubicBezTo>
                  <a:cubicBezTo>
                    <a:pt x="1206754" y="0"/>
                    <a:pt x="1554734" y="348488"/>
                    <a:pt x="1554734" y="778256"/>
                  </a:cubicBezTo>
                  <a:cubicBezTo>
                    <a:pt x="1554734" y="1208024"/>
                    <a:pt x="1206754" y="1556512"/>
                    <a:pt x="777367" y="1556512"/>
                  </a:cubicBezTo>
                  <a:cubicBezTo>
                    <a:pt x="347980" y="1556512"/>
                    <a:pt x="0" y="1208024"/>
                    <a:pt x="0" y="778256"/>
                  </a:cubicBezTo>
                  <a:close/>
                </a:path>
              </a:pathLst>
            </a:custGeom>
            <a:solidFill>
              <a:srgbClr val="F7C750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8603" y="1424540"/>
            <a:ext cx="686067" cy="686067"/>
            <a:chOff x="0" y="0"/>
            <a:chExt cx="914756" cy="91475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14781" cy="914781"/>
            </a:xfrm>
            <a:custGeom>
              <a:avLst/>
              <a:gdLst/>
              <a:ahLst/>
              <a:cxnLst/>
              <a:rect r="r" b="b" t="t" l="l"/>
              <a:pathLst>
                <a:path h="914781" w="914781">
                  <a:moveTo>
                    <a:pt x="0" y="457327"/>
                  </a:moveTo>
                  <a:cubicBezTo>
                    <a:pt x="0" y="204724"/>
                    <a:pt x="204724" y="0"/>
                    <a:pt x="457327" y="0"/>
                  </a:cubicBezTo>
                  <a:cubicBezTo>
                    <a:pt x="709930" y="0"/>
                    <a:pt x="914781" y="204724"/>
                    <a:pt x="914781" y="457327"/>
                  </a:cubicBezTo>
                  <a:cubicBezTo>
                    <a:pt x="914781" y="709930"/>
                    <a:pt x="709930" y="914781"/>
                    <a:pt x="457327" y="914781"/>
                  </a:cubicBezTo>
                  <a:cubicBezTo>
                    <a:pt x="204724" y="914781"/>
                    <a:pt x="0" y="709930"/>
                    <a:pt x="0" y="457327"/>
                  </a:cubicBezTo>
                  <a:close/>
                </a:path>
              </a:pathLst>
            </a:custGeom>
            <a:solidFill>
              <a:srgbClr val="24898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2490645" y="3246939"/>
            <a:ext cx="959958" cy="961301"/>
            <a:chOff x="0" y="0"/>
            <a:chExt cx="1279944" cy="128173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79906" cy="1281684"/>
            </a:xfrm>
            <a:custGeom>
              <a:avLst/>
              <a:gdLst/>
              <a:ahLst/>
              <a:cxnLst/>
              <a:rect r="r" b="b" t="t" l="l"/>
              <a:pathLst>
                <a:path h="1281684" w="1279906">
                  <a:moveTo>
                    <a:pt x="0" y="640842"/>
                  </a:moveTo>
                  <a:cubicBezTo>
                    <a:pt x="0" y="286893"/>
                    <a:pt x="286512" y="0"/>
                    <a:pt x="639953" y="0"/>
                  </a:cubicBezTo>
                  <a:cubicBezTo>
                    <a:pt x="993394" y="0"/>
                    <a:pt x="1279906" y="286893"/>
                    <a:pt x="1279906" y="640842"/>
                  </a:cubicBezTo>
                  <a:cubicBezTo>
                    <a:pt x="1279906" y="994791"/>
                    <a:pt x="993394" y="1281684"/>
                    <a:pt x="639953" y="1281684"/>
                  </a:cubicBezTo>
                  <a:cubicBezTo>
                    <a:pt x="286512" y="1281684"/>
                    <a:pt x="0" y="994791"/>
                    <a:pt x="0" y="640842"/>
                  </a:cubicBezTo>
                  <a:close/>
                </a:path>
              </a:pathLst>
            </a:custGeom>
            <a:solidFill>
              <a:srgbClr val="EF8B43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509552" y="4341409"/>
            <a:ext cx="6481991" cy="5501783"/>
            <a:chOff x="0" y="0"/>
            <a:chExt cx="8642655" cy="733571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642604" cy="7335647"/>
            </a:xfrm>
            <a:custGeom>
              <a:avLst/>
              <a:gdLst/>
              <a:ahLst/>
              <a:cxnLst/>
              <a:rect r="r" b="b" t="t" l="l"/>
              <a:pathLst>
                <a:path h="7335647" w="8642604">
                  <a:moveTo>
                    <a:pt x="0" y="0"/>
                  </a:moveTo>
                  <a:lnTo>
                    <a:pt x="8642604" y="0"/>
                  </a:lnTo>
                  <a:lnTo>
                    <a:pt x="8642604" y="7335647"/>
                  </a:lnTo>
                  <a:lnTo>
                    <a:pt x="0" y="73356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8" r="0" b="-9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3454491" y="1835363"/>
            <a:ext cx="3329321" cy="2544394"/>
            <a:chOff x="0" y="0"/>
            <a:chExt cx="4439094" cy="33925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39031" cy="3392551"/>
            </a:xfrm>
            <a:custGeom>
              <a:avLst/>
              <a:gdLst/>
              <a:ahLst/>
              <a:cxnLst/>
              <a:rect r="r" b="b" t="t" l="l"/>
              <a:pathLst>
                <a:path h="3392551" w="4439031">
                  <a:moveTo>
                    <a:pt x="0" y="565404"/>
                  </a:moveTo>
                  <a:cubicBezTo>
                    <a:pt x="0" y="253111"/>
                    <a:pt x="253111" y="0"/>
                    <a:pt x="565404" y="0"/>
                  </a:cubicBezTo>
                  <a:lnTo>
                    <a:pt x="3873627" y="0"/>
                  </a:lnTo>
                  <a:cubicBezTo>
                    <a:pt x="4185920" y="0"/>
                    <a:pt x="4439031" y="253111"/>
                    <a:pt x="4439031" y="565404"/>
                  </a:cubicBezTo>
                  <a:lnTo>
                    <a:pt x="4439031" y="2827147"/>
                  </a:lnTo>
                  <a:cubicBezTo>
                    <a:pt x="4439031" y="3139440"/>
                    <a:pt x="4185920" y="3392551"/>
                    <a:pt x="3873627" y="3392551"/>
                  </a:cubicBezTo>
                  <a:lnTo>
                    <a:pt x="565404" y="3392551"/>
                  </a:lnTo>
                  <a:cubicBezTo>
                    <a:pt x="253111" y="3392551"/>
                    <a:pt x="0" y="3139313"/>
                    <a:pt x="0" y="2827147"/>
                  </a:cubicBezTo>
                  <a:close/>
                </a:path>
              </a:pathLst>
            </a:custGeom>
            <a:solidFill>
              <a:srgbClr val="FFFFFF"/>
            </a:solidFill>
            <a:ln w="4862" cap="sq">
              <a:solidFill>
                <a:srgbClr val="E0E4E5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9787957" y="4386901"/>
            <a:ext cx="7157780" cy="4848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PENTRU O ZI BUNĂ</a:t>
            </a:r>
          </a:p>
          <a:p>
            <a:pPr algn="l">
              <a:lnSpc>
                <a:spcPts val="3403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2828325" y="1537011"/>
            <a:ext cx="8967664" cy="1964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PENTRU O ZI BUNĂ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 O ZI BUNĂ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7312028" y="4593955"/>
            <a:ext cx="3673431" cy="1327033"/>
            <a:chOff x="0" y="0"/>
            <a:chExt cx="4897907" cy="176937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97882" cy="1769364"/>
            </a:xfrm>
            <a:custGeom>
              <a:avLst/>
              <a:gdLst/>
              <a:ahLst/>
              <a:cxnLst/>
              <a:rect r="r" b="b" t="t" l="l"/>
              <a:pathLst>
                <a:path h="1769364" w="4897882">
                  <a:moveTo>
                    <a:pt x="0" y="0"/>
                  </a:moveTo>
                  <a:lnTo>
                    <a:pt x="4897882" y="0"/>
                  </a:lnTo>
                  <a:lnTo>
                    <a:pt x="4897882" y="1769364"/>
                  </a:lnTo>
                  <a:lnTo>
                    <a:pt x="0" y="1769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" t="0" r="-15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230317" y="322078"/>
            <a:ext cx="14251200" cy="489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1"/>
              </a:lnSpc>
            </a:pPr>
            <a:r>
              <a:rPr lang="en-US" sz="2926" b="true">
                <a:solidFill>
                  <a:srgbClr val="16697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ALEGERI SĂNĂTOASE AZI, O VIAȚĂ MAI BUNĂ MÂINE</a:t>
            </a:r>
            <a:r>
              <a:rPr lang="en-US" sz="2926">
                <a:solidFill>
                  <a:srgbClr val="16697D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7558630" y="1884255"/>
            <a:ext cx="2737247" cy="2543042"/>
            <a:chOff x="0" y="0"/>
            <a:chExt cx="3649662" cy="339072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649726" cy="3390773"/>
            </a:xfrm>
            <a:custGeom>
              <a:avLst/>
              <a:gdLst/>
              <a:ahLst/>
              <a:cxnLst/>
              <a:rect r="r" b="b" t="t" l="l"/>
              <a:pathLst>
                <a:path h="3390773" w="3649726">
                  <a:moveTo>
                    <a:pt x="0" y="565150"/>
                  </a:moveTo>
                  <a:cubicBezTo>
                    <a:pt x="0" y="252984"/>
                    <a:pt x="252984" y="0"/>
                    <a:pt x="565150" y="0"/>
                  </a:cubicBezTo>
                  <a:lnTo>
                    <a:pt x="3084576" y="0"/>
                  </a:lnTo>
                  <a:cubicBezTo>
                    <a:pt x="3396742" y="0"/>
                    <a:pt x="3649726" y="252984"/>
                    <a:pt x="3649726" y="565150"/>
                  </a:cubicBezTo>
                  <a:lnTo>
                    <a:pt x="3649726" y="2825623"/>
                  </a:lnTo>
                  <a:cubicBezTo>
                    <a:pt x="3649726" y="3137789"/>
                    <a:pt x="3396742" y="3390773"/>
                    <a:pt x="3084576" y="3390773"/>
                  </a:cubicBezTo>
                  <a:lnTo>
                    <a:pt x="565150" y="3390773"/>
                  </a:lnTo>
                  <a:cubicBezTo>
                    <a:pt x="252984" y="3390773"/>
                    <a:pt x="0" y="3137789"/>
                    <a:pt x="0" y="2825623"/>
                  </a:cubicBezTo>
                  <a:close/>
                </a:path>
              </a:pathLst>
            </a:custGeom>
            <a:solidFill>
              <a:srgbClr val="FFFFFF"/>
            </a:solidFill>
            <a:ln w="4862" cap="sq">
              <a:solidFill>
                <a:srgbClr val="E0E4E5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7561059" y="1886683"/>
            <a:ext cx="54835" cy="2538184"/>
            <a:chOff x="0" y="0"/>
            <a:chExt cx="73114" cy="338424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3152" cy="3384296"/>
            </a:xfrm>
            <a:custGeom>
              <a:avLst/>
              <a:gdLst/>
              <a:ahLst/>
              <a:cxnLst/>
              <a:rect r="r" b="b" t="t" l="l"/>
              <a:pathLst>
                <a:path h="3384296" w="73152">
                  <a:moveTo>
                    <a:pt x="0" y="0"/>
                  </a:moveTo>
                  <a:lnTo>
                    <a:pt x="73152" y="0"/>
                  </a:lnTo>
                  <a:lnTo>
                    <a:pt x="73152" y="3384296"/>
                  </a:lnTo>
                  <a:lnTo>
                    <a:pt x="0" y="3384296"/>
                  </a:lnTo>
                  <a:close/>
                </a:path>
              </a:pathLst>
            </a:custGeom>
            <a:solidFill>
              <a:srgbClr val="248980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7789631" y="2038417"/>
            <a:ext cx="220837" cy="24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🌱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135636" y="2006060"/>
            <a:ext cx="2128590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• De ce contează?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22578" y="2409939"/>
            <a:ext cx="2082946" cy="1387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În adolescență, alimentația susține creșterea, dezvoltarea și sănătatea pe termen lung.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0514933" y="1847250"/>
            <a:ext cx="2612193" cy="2543042"/>
            <a:chOff x="0" y="0"/>
            <a:chExt cx="3482924" cy="339072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482975" cy="3390773"/>
            </a:xfrm>
            <a:custGeom>
              <a:avLst/>
              <a:gdLst/>
              <a:ahLst/>
              <a:cxnLst/>
              <a:rect r="r" b="b" t="t" l="l"/>
              <a:pathLst>
                <a:path h="3390773" w="3482975">
                  <a:moveTo>
                    <a:pt x="0" y="565150"/>
                  </a:moveTo>
                  <a:cubicBezTo>
                    <a:pt x="0" y="252984"/>
                    <a:pt x="252984" y="0"/>
                    <a:pt x="565150" y="0"/>
                  </a:cubicBezTo>
                  <a:lnTo>
                    <a:pt x="2917825" y="0"/>
                  </a:lnTo>
                  <a:cubicBezTo>
                    <a:pt x="3229991" y="0"/>
                    <a:pt x="3482975" y="252984"/>
                    <a:pt x="3482975" y="565150"/>
                  </a:cubicBezTo>
                  <a:lnTo>
                    <a:pt x="3482975" y="2825623"/>
                  </a:lnTo>
                  <a:cubicBezTo>
                    <a:pt x="3482975" y="3137789"/>
                    <a:pt x="3229991" y="3390773"/>
                    <a:pt x="2917825" y="3390773"/>
                  </a:cubicBezTo>
                  <a:lnTo>
                    <a:pt x="565150" y="3390773"/>
                  </a:lnTo>
                  <a:cubicBezTo>
                    <a:pt x="252984" y="3390773"/>
                    <a:pt x="0" y="3137789"/>
                    <a:pt x="0" y="2825623"/>
                  </a:cubicBezTo>
                  <a:close/>
                </a:path>
              </a:pathLst>
            </a:custGeom>
            <a:solidFill>
              <a:srgbClr val="FFFFFF"/>
            </a:solidFill>
            <a:ln w="4862" cap="sq">
              <a:solidFill>
                <a:srgbClr val="E0E4E5"/>
              </a:solidFill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0407701" y="1785395"/>
            <a:ext cx="54835" cy="2538184"/>
            <a:chOff x="0" y="0"/>
            <a:chExt cx="73114" cy="338424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3152" cy="3384296"/>
            </a:xfrm>
            <a:custGeom>
              <a:avLst/>
              <a:gdLst/>
              <a:ahLst/>
              <a:cxnLst/>
              <a:rect r="r" b="b" t="t" l="l"/>
              <a:pathLst>
                <a:path h="3384296" w="73152">
                  <a:moveTo>
                    <a:pt x="0" y="0"/>
                  </a:moveTo>
                  <a:lnTo>
                    <a:pt x="73152" y="0"/>
                  </a:lnTo>
                  <a:lnTo>
                    <a:pt x="73152" y="3384296"/>
                  </a:lnTo>
                  <a:lnTo>
                    <a:pt x="0" y="3384296"/>
                  </a:lnTo>
                  <a:close/>
                </a:path>
              </a:pathLst>
            </a:custGeom>
            <a:solidFill>
              <a:srgbClr val="EF8B43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0568207" y="2038417"/>
            <a:ext cx="220837" cy="24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🧩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023063" y="2009842"/>
            <a:ext cx="1635109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 • Ce conține?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920689" y="2408853"/>
            <a:ext cx="2084022" cy="166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60"/>
              </a:lnSpc>
            </a:pPr>
            <a:r>
              <a:rPr lang="en-US" sz="18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Combinăm alimente din mai multe grupe: cereale integrale, proteine, fructe/legume și o băutură potrivită.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3268658" y="1859404"/>
            <a:ext cx="54835" cy="2538184"/>
            <a:chOff x="0" y="0"/>
            <a:chExt cx="73114" cy="338424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3152" cy="3384296"/>
            </a:xfrm>
            <a:custGeom>
              <a:avLst/>
              <a:gdLst/>
              <a:ahLst/>
              <a:cxnLst/>
              <a:rect r="r" b="b" t="t" l="l"/>
              <a:pathLst>
                <a:path h="3384296" w="73152">
                  <a:moveTo>
                    <a:pt x="0" y="0"/>
                  </a:moveTo>
                  <a:lnTo>
                    <a:pt x="73152" y="0"/>
                  </a:lnTo>
                  <a:lnTo>
                    <a:pt x="73152" y="3384296"/>
                  </a:lnTo>
                  <a:lnTo>
                    <a:pt x="0" y="3384296"/>
                  </a:lnTo>
                  <a:close/>
                </a:path>
              </a:pathLst>
            </a:custGeom>
            <a:solidFill>
              <a:srgbClr val="E25E53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13590146" y="2034635"/>
            <a:ext cx="220837" cy="247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🎯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837558" y="1970408"/>
            <a:ext cx="3146622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1B304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• Ce  alegem?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791105" y="2384822"/>
            <a:ext cx="2084299" cy="1387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60"/>
              </a:lnSpc>
            </a:pPr>
            <a:r>
              <a:rPr lang="en-US" sz="18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Mai des: alimente minim procesate nutritiv. Mai rar: produse cu mult zahăr și băuturi îndulcite.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5661146" y="6142472"/>
            <a:ext cx="9712185" cy="3813886"/>
            <a:chOff x="0" y="0"/>
            <a:chExt cx="12949580" cy="508518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949555" cy="5085207"/>
            </a:xfrm>
            <a:custGeom>
              <a:avLst/>
              <a:gdLst/>
              <a:ahLst/>
              <a:cxnLst/>
              <a:rect r="r" b="b" t="t" l="l"/>
              <a:pathLst>
                <a:path h="5085207" w="12949555">
                  <a:moveTo>
                    <a:pt x="0" y="0"/>
                  </a:moveTo>
                  <a:lnTo>
                    <a:pt x="12949555" y="0"/>
                  </a:lnTo>
                  <a:lnTo>
                    <a:pt x="12949555" y="5085207"/>
                  </a:lnTo>
                  <a:lnTo>
                    <a:pt x="0" y="5085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6" r="0" b="-6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4544370" y="4193924"/>
            <a:ext cx="2237013" cy="2744276"/>
            <a:chOff x="0" y="0"/>
            <a:chExt cx="2982684" cy="3659035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982722" cy="3658997"/>
            </a:xfrm>
            <a:custGeom>
              <a:avLst/>
              <a:gdLst/>
              <a:ahLst/>
              <a:cxnLst/>
              <a:rect r="r" b="b" t="t" l="l"/>
              <a:pathLst>
                <a:path h="3658997" w="2982722">
                  <a:moveTo>
                    <a:pt x="0" y="0"/>
                  </a:moveTo>
                  <a:lnTo>
                    <a:pt x="2982722" y="0"/>
                  </a:lnTo>
                  <a:lnTo>
                    <a:pt x="2982722" y="3658997"/>
                  </a:lnTo>
                  <a:lnTo>
                    <a:pt x="0" y="3658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" r="1" b="-4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1616307" y="1859404"/>
            <a:ext cx="5695712" cy="4004310"/>
            <a:chOff x="0" y="0"/>
            <a:chExt cx="7594282" cy="533908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594346" cy="5339080"/>
            </a:xfrm>
            <a:custGeom>
              <a:avLst/>
              <a:gdLst/>
              <a:ahLst/>
              <a:cxnLst/>
              <a:rect r="r" b="b" t="t" l="l"/>
              <a:pathLst>
                <a:path h="5339080" w="7594346">
                  <a:moveTo>
                    <a:pt x="0" y="0"/>
                  </a:moveTo>
                  <a:lnTo>
                    <a:pt x="7594346" y="0"/>
                  </a:lnTo>
                  <a:lnTo>
                    <a:pt x="7594346" y="5339080"/>
                  </a:lnTo>
                  <a:lnTo>
                    <a:pt x="0" y="5339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11" r="0" b="-1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071704" y="4386901"/>
            <a:ext cx="8874300" cy="4848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PENTRU O ZI BUNĂ</a:t>
            </a:r>
          </a:p>
          <a:p>
            <a:pPr algn="l">
              <a:lnSpc>
                <a:spcPts val="3403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828325" y="1537011"/>
            <a:ext cx="8967664" cy="1964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PENTRU O ZI BUNĂ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 O ZI BUNĂ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312028" y="4488075"/>
            <a:ext cx="3673431" cy="1326756"/>
            <a:chOff x="0" y="0"/>
            <a:chExt cx="4897907" cy="17690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97882" cy="1768983"/>
            </a:xfrm>
            <a:custGeom>
              <a:avLst/>
              <a:gdLst/>
              <a:ahLst/>
              <a:cxnLst/>
              <a:rect r="r" b="b" t="t" l="l"/>
              <a:pathLst>
                <a:path h="1768983" w="4897882">
                  <a:moveTo>
                    <a:pt x="0" y="0"/>
                  </a:moveTo>
                  <a:lnTo>
                    <a:pt x="4897882" y="0"/>
                  </a:lnTo>
                  <a:lnTo>
                    <a:pt x="4897882" y="1768983"/>
                  </a:lnTo>
                  <a:lnTo>
                    <a:pt x="0" y="1768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" t="0" r="-4" b="-1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444790" y="5701655"/>
            <a:ext cx="3688832" cy="3300689"/>
            <a:chOff x="0" y="0"/>
            <a:chExt cx="4918443" cy="440091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918456" cy="4400931"/>
            </a:xfrm>
            <a:custGeom>
              <a:avLst/>
              <a:gdLst/>
              <a:ahLst/>
              <a:cxnLst/>
              <a:rect r="r" b="b" t="t" l="l"/>
              <a:pathLst>
                <a:path h="4400931" w="4918456">
                  <a:moveTo>
                    <a:pt x="0" y="0"/>
                  </a:moveTo>
                  <a:lnTo>
                    <a:pt x="4918456" y="0"/>
                  </a:lnTo>
                  <a:lnTo>
                    <a:pt x="4918456" y="4400931"/>
                  </a:lnTo>
                  <a:lnTo>
                    <a:pt x="0" y="4400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911" t="-15976" r="-420417" b="-275426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828325" y="162249"/>
            <a:ext cx="14251200" cy="44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1"/>
              </a:lnSpc>
            </a:pPr>
            <a:r>
              <a:rPr lang="en-US" sz="2701" b="true">
                <a:solidFill>
                  <a:srgbClr val="16697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ALEGERI SĂNĂTOASE AZI, O VIAȚĂ MAI BUNĂ MÂINE!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038745" y="1966370"/>
            <a:ext cx="9633585" cy="6370168"/>
            <a:chOff x="0" y="0"/>
            <a:chExt cx="12844780" cy="849355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844780" cy="8493506"/>
            </a:xfrm>
            <a:custGeom>
              <a:avLst/>
              <a:gdLst/>
              <a:ahLst/>
              <a:cxnLst/>
              <a:rect r="r" b="b" t="t" l="l"/>
              <a:pathLst>
                <a:path h="8493506" w="12844780">
                  <a:moveTo>
                    <a:pt x="0" y="0"/>
                  </a:moveTo>
                  <a:lnTo>
                    <a:pt x="12844780" y="0"/>
                  </a:lnTo>
                  <a:lnTo>
                    <a:pt x="12844780" y="8493506"/>
                  </a:lnTo>
                  <a:lnTo>
                    <a:pt x="0" y="8493506"/>
                  </a:lnTo>
                  <a:close/>
                </a:path>
              </a:pathLst>
            </a:custGeom>
            <a:solidFill>
              <a:srgbClr val="E2F4EF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906191" y="896122"/>
            <a:ext cx="4738354" cy="44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701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dejun: ce știm și ce NU știm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6405820" y="2281037"/>
            <a:ext cx="4318721" cy="5009645"/>
          </a:xfrm>
          <a:custGeom>
            <a:avLst/>
            <a:gdLst/>
            <a:ahLst/>
            <a:cxnLst/>
            <a:rect r="r" b="b" t="t" l="l"/>
            <a:pathLst>
              <a:path h="5009645" w="4318721">
                <a:moveTo>
                  <a:pt x="0" y="0"/>
                </a:moveTo>
                <a:lnTo>
                  <a:pt x="4318720" y="0"/>
                </a:lnTo>
                <a:lnTo>
                  <a:pt x="4318720" y="5009646"/>
                </a:lnTo>
                <a:lnTo>
                  <a:pt x="0" y="50096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6418783" y="2436895"/>
            <a:ext cx="160715" cy="3918690"/>
            <a:chOff x="0" y="0"/>
            <a:chExt cx="214287" cy="52249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4249" cy="5224907"/>
            </a:xfrm>
            <a:custGeom>
              <a:avLst/>
              <a:gdLst/>
              <a:ahLst/>
              <a:cxnLst/>
              <a:rect r="r" b="b" t="t" l="l"/>
              <a:pathLst>
                <a:path h="5224907" w="214249">
                  <a:moveTo>
                    <a:pt x="0" y="0"/>
                  </a:moveTo>
                  <a:lnTo>
                    <a:pt x="214249" y="0"/>
                  </a:lnTo>
                  <a:lnTo>
                    <a:pt x="214249" y="5224907"/>
                  </a:lnTo>
                  <a:lnTo>
                    <a:pt x="0" y="5224907"/>
                  </a:lnTo>
                  <a:close/>
                </a:path>
              </a:pathLst>
            </a:custGeom>
            <a:solidFill>
              <a:srgbClr val="248980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7540857" y="2596791"/>
            <a:ext cx="186538" cy="30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075133" y="2569569"/>
            <a:ext cx="978751" cy="38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ȘTIM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762417" y="2951969"/>
            <a:ext cx="3910203" cy="354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</a:p>
          <a:p>
            <a:pPr algn="just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Micul dejun poate fi o ocazie practică de a include alimente nutritive: </a:t>
            </a:r>
          </a:p>
          <a:p>
            <a:pPr algn="just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cereale integrale, lactate/alternative, 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		fructe,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		 proteine.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0981954" y="2281037"/>
            <a:ext cx="4611786" cy="5009645"/>
          </a:xfrm>
          <a:custGeom>
            <a:avLst/>
            <a:gdLst/>
            <a:ahLst/>
            <a:cxnLst/>
            <a:rect r="r" b="b" t="t" l="l"/>
            <a:pathLst>
              <a:path h="5009645" w="4611786">
                <a:moveTo>
                  <a:pt x="0" y="0"/>
                </a:moveTo>
                <a:lnTo>
                  <a:pt x="4611785" y="0"/>
                </a:lnTo>
                <a:lnTo>
                  <a:pt x="4611785" y="5009646"/>
                </a:lnTo>
                <a:lnTo>
                  <a:pt x="0" y="50096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0855538" y="2436895"/>
            <a:ext cx="129921" cy="3918690"/>
            <a:chOff x="0" y="0"/>
            <a:chExt cx="173228" cy="52249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3228" cy="5224907"/>
            </a:xfrm>
            <a:custGeom>
              <a:avLst/>
              <a:gdLst/>
              <a:ahLst/>
              <a:cxnLst/>
              <a:rect r="r" b="b" t="t" l="l"/>
              <a:pathLst>
                <a:path h="5224907" w="173228">
                  <a:moveTo>
                    <a:pt x="0" y="0"/>
                  </a:moveTo>
                  <a:lnTo>
                    <a:pt x="173228" y="0"/>
                  </a:lnTo>
                  <a:lnTo>
                    <a:pt x="173228" y="5224907"/>
                  </a:lnTo>
                  <a:lnTo>
                    <a:pt x="0" y="5224907"/>
                  </a:lnTo>
                  <a:close/>
                </a:path>
              </a:pathLst>
            </a:custGeom>
            <a:solidFill>
              <a:srgbClr val="E25E53"/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11977611" y="2407510"/>
            <a:ext cx="54988" cy="38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217470" y="2448020"/>
            <a:ext cx="1448200" cy="38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NU ȘTIM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447126" y="2729132"/>
            <a:ext cx="4053097" cy="3868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Arial"/>
                <a:ea typeface="Arial"/>
                <a:cs typeface="Arial"/>
                <a:sym typeface="Arial"/>
              </a:rPr>
              <a:t>✗ „Dacă nu mănânci dimineața,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 sigur te îngrași.”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Arial"/>
                <a:ea typeface="Arial"/>
                <a:cs typeface="Arial"/>
                <a:sym typeface="Arial"/>
              </a:rPr>
              <a:t>✗ „Micul dejun crește garantat notele.”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Arial"/>
                <a:ea typeface="Arial"/>
                <a:cs typeface="Arial"/>
                <a:sym typeface="Arial"/>
              </a:rPr>
              <a:t>✗ „Există un singur mic dejun perfect.”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Mesajul corect: contează modelul alimentar general, calitatea alimentelor și nevoile individuale.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6085591" y="433521"/>
            <a:ext cx="1623603" cy="3055163"/>
            <a:chOff x="0" y="0"/>
            <a:chExt cx="2164804" cy="40735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64842" cy="4073525"/>
            </a:xfrm>
            <a:custGeom>
              <a:avLst/>
              <a:gdLst/>
              <a:ahLst/>
              <a:cxnLst/>
              <a:rect r="r" b="b" t="t" l="l"/>
              <a:pathLst>
                <a:path h="4073525" w="2164842">
                  <a:moveTo>
                    <a:pt x="0" y="0"/>
                  </a:moveTo>
                  <a:lnTo>
                    <a:pt x="2164842" y="0"/>
                  </a:lnTo>
                  <a:lnTo>
                    <a:pt x="2164842" y="4073525"/>
                  </a:lnTo>
                  <a:lnTo>
                    <a:pt x="0" y="4073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30" r="1" b="-3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23783" y="539667"/>
            <a:ext cx="14479010" cy="9652492"/>
            <a:chOff x="0" y="0"/>
            <a:chExt cx="19305346" cy="12869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305397" cy="12869926"/>
            </a:xfrm>
            <a:custGeom>
              <a:avLst/>
              <a:gdLst/>
              <a:ahLst/>
              <a:cxnLst/>
              <a:rect r="r" b="b" t="t" l="l"/>
              <a:pathLst>
                <a:path h="12869926" w="19305397">
                  <a:moveTo>
                    <a:pt x="0" y="0"/>
                  </a:moveTo>
                  <a:lnTo>
                    <a:pt x="19305397" y="0"/>
                  </a:lnTo>
                  <a:lnTo>
                    <a:pt x="19305397" y="12869926"/>
                  </a:lnTo>
                  <a:lnTo>
                    <a:pt x="0" y="12869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204599" y="534810"/>
            <a:ext cx="2335873" cy="1263825"/>
            <a:chOff x="0" y="0"/>
            <a:chExt cx="3114497" cy="1685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14548" cy="1685036"/>
            </a:xfrm>
            <a:custGeom>
              <a:avLst/>
              <a:gdLst/>
              <a:ahLst/>
              <a:cxnLst/>
              <a:rect r="r" b="b" t="t" l="l"/>
              <a:pathLst>
                <a:path h="1685036" w="3114548">
                  <a:moveTo>
                    <a:pt x="0" y="0"/>
                  </a:moveTo>
                  <a:lnTo>
                    <a:pt x="3114548" y="0"/>
                  </a:lnTo>
                  <a:lnTo>
                    <a:pt x="3114548" y="1685036"/>
                  </a:lnTo>
                  <a:lnTo>
                    <a:pt x="0" y="1685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7" t="0" r="-45" b="-3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955226" y="10607850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783285" y="2594477"/>
            <a:ext cx="8967664" cy="1964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PENTRMICUL DEJUN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PENTRU O ZI BUNĂ</a:t>
            </a:r>
          </a:p>
          <a:p>
            <a:pPr algn="l">
              <a:lnSpc>
                <a:spcPts val="3781"/>
              </a:lnSpc>
            </a:pPr>
            <a:r>
              <a:rPr lang="en-US" sz="31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 O ZI BUNĂ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267255" y="5545807"/>
            <a:ext cx="3673164" cy="1326756"/>
            <a:chOff x="0" y="0"/>
            <a:chExt cx="4897552" cy="176900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97501" cy="1768983"/>
            </a:xfrm>
            <a:custGeom>
              <a:avLst/>
              <a:gdLst/>
              <a:ahLst/>
              <a:cxnLst/>
              <a:rect r="r" b="b" t="t" l="l"/>
              <a:pathLst>
                <a:path h="1768983" w="4897501">
                  <a:moveTo>
                    <a:pt x="0" y="0"/>
                  </a:moveTo>
                  <a:lnTo>
                    <a:pt x="4897501" y="0"/>
                  </a:lnTo>
                  <a:lnTo>
                    <a:pt x="4897501" y="1768983"/>
                  </a:lnTo>
                  <a:lnTo>
                    <a:pt x="0" y="1768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" t="0" r="-8" b="-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691585" y="358883"/>
            <a:ext cx="5905481" cy="44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701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Formula simplă: pregătește-ți micul dejun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89930" y="853249"/>
            <a:ext cx="6008113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 trebuie să fie perfect. Trebuie să fie variat și realist.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439792" y="1902085"/>
            <a:ext cx="1891551" cy="2276180"/>
          </a:xfrm>
          <a:custGeom>
            <a:avLst/>
            <a:gdLst/>
            <a:ahLst/>
            <a:cxnLst/>
            <a:rect r="r" b="b" t="t" l="l"/>
            <a:pathLst>
              <a:path h="2276180" w="1891551">
                <a:moveTo>
                  <a:pt x="0" y="0"/>
                </a:moveTo>
                <a:lnTo>
                  <a:pt x="1891551" y="0"/>
                </a:lnTo>
                <a:lnTo>
                  <a:pt x="1891551" y="2276180"/>
                </a:lnTo>
                <a:lnTo>
                  <a:pt x="0" y="22761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184799" y="1964474"/>
            <a:ext cx="343195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40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🥣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900916" y="2440924"/>
            <a:ext cx="910685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CEREALE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5464778" y="2115198"/>
            <a:ext cx="1891551" cy="2063067"/>
          </a:xfrm>
          <a:custGeom>
            <a:avLst/>
            <a:gdLst/>
            <a:ahLst/>
            <a:cxnLst/>
            <a:rect r="r" b="b" t="t" l="l"/>
            <a:pathLst>
              <a:path h="2063067" w="1891551">
                <a:moveTo>
                  <a:pt x="0" y="0"/>
                </a:moveTo>
                <a:lnTo>
                  <a:pt x="1891551" y="0"/>
                </a:lnTo>
                <a:lnTo>
                  <a:pt x="1891551" y="2063067"/>
                </a:lnTo>
                <a:lnTo>
                  <a:pt x="0" y="20630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263259" y="1999050"/>
            <a:ext cx="343195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40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🥚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52970" y="2406358"/>
            <a:ext cx="1066000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PROTEINE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40752" y="2729198"/>
            <a:ext cx="988209" cy="1387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ou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iaurt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brânză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hummus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nuci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7563498" y="2039026"/>
            <a:ext cx="1891551" cy="2082241"/>
          </a:xfrm>
          <a:custGeom>
            <a:avLst/>
            <a:gdLst/>
            <a:ahLst/>
            <a:cxnLst/>
            <a:rect r="r" b="b" t="t" l="l"/>
            <a:pathLst>
              <a:path h="2082241" w="1891551">
                <a:moveTo>
                  <a:pt x="0" y="0"/>
                </a:moveTo>
                <a:lnTo>
                  <a:pt x="1891550" y="0"/>
                </a:lnTo>
                <a:lnTo>
                  <a:pt x="1891550" y="2082241"/>
                </a:lnTo>
                <a:lnTo>
                  <a:pt x="0" y="20822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365493" y="1964474"/>
            <a:ext cx="343195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40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🍎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009763" y="2440924"/>
            <a:ext cx="1078687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VEGETALE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709678" y="2858853"/>
            <a:ext cx="1678867" cy="56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legume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fructe de pădure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9712185" y="2039026"/>
            <a:ext cx="1891551" cy="2120332"/>
          </a:xfrm>
          <a:custGeom>
            <a:avLst/>
            <a:gdLst/>
            <a:ahLst/>
            <a:cxnLst/>
            <a:rect r="r" b="b" t="t" l="l"/>
            <a:pathLst>
              <a:path h="2120332" w="1891551">
                <a:moveTo>
                  <a:pt x="0" y="0"/>
                </a:moveTo>
                <a:lnTo>
                  <a:pt x="1891551" y="0"/>
                </a:lnTo>
                <a:lnTo>
                  <a:pt x="1891551" y="2120332"/>
                </a:lnTo>
                <a:lnTo>
                  <a:pt x="0" y="2120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0589276" y="2032273"/>
            <a:ext cx="343195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40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💧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335644" y="2427694"/>
            <a:ext cx="967140" cy="34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1B304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BĂUTURI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011242" y="2838869"/>
            <a:ext cx="1608639" cy="838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apă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lapte/altenative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 neîndulcite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443714" y="4497524"/>
            <a:ext cx="9356998" cy="3984327"/>
            <a:chOff x="0" y="0"/>
            <a:chExt cx="12475997" cy="531243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475972" cy="5312410"/>
            </a:xfrm>
            <a:custGeom>
              <a:avLst/>
              <a:gdLst/>
              <a:ahLst/>
              <a:cxnLst/>
              <a:rect r="r" b="b" t="t" l="l"/>
              <a:pathLst>
                <a:path h="5312410" w="12475972">
                  <a:moveTo>
                    <a:pt x="0" y="0"/>
                  </a:moveTo>
                  <a:lnTo>
                    <a:pt x="12475972" y="0"/>
                  </a:lnTo>
                  <a:lnTo>
                    <a:pt x="12475972" y="5312410"/>
                  </a:lnTo>
                  <a:lnTo>
                    <a:pt x="0" y="5312410"/>
                  </a:lnTo>
                  <a:close/>
                </a:path>
              </a:pathLst>
            </a:custGeom>
            <a:solidFill>
              <a:srgbClr val="FAF8F2"/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3325320" y="4372918"/>
            <a:ext cx="4492828" cy="44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701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Provocarea de mâine dimineață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785995" y="4776607"/>
            <a:ext cx="4454471" cy="38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Pregătește un mic dejun din 4 piese: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755686" y="5132280"/>
            <a:ext cx="1188739" cy="1408062"/>
          </a:xfrm>
          <a:custGeom>
            <a:avLst/>
            <a:gdLst/>
            <a:ahLst/>
            <a:cxnLst/>
            <a:rect r="r" b="b" t="t" l="l"/>
            <a:pathLst>
              <a:path h="1408062" w="1188739">
                <a:moveTo>
                  <a:pt x="0" y="0"/>
                </a:moveTo>
                <a:lnTo>
                  <a:pt x="1188739" y="0"/>
                </a:lnTo>
                <a:lnTo>
                  <a:pt x="1188739" y="1408061"/>
                </a:lnTo>
                <a:lnTo>
                  <a:pt x="0" y="140806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985058" y="5393598"/>
            <a:ext cx="828846" cy="21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350" b="true">
                <a:solidFill>
                  <a:srgbClr val="1B304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BAZĂ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019633" y="5951163"/>
            <a:ext cx="784812" cy="36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n-US" sz="12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ovăz / pâine integrală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3124314" y="5110934"/>
            <a:ext cx="1362685" cy="1429398"/>
          </a:xfrm>
          <a:custGeom>
            <a:avLst/>
            <a:gdLst/>
            <a:ahLst/>
            <a:cxnLst/>
            <a:rect r="r" b="b" t="t" l="l"/>
            <a:pathLst>
              <a:path h="1429398" w="1362685">
                <a:moveTo>
                  <a:pt x="0" y="0"/>
                </a:moveTo>
                <a:lnTo>
                  <a:pt x="1362685" y="0"/>
                </a:lnTo>
                <a:lnTo>
                  <a:pt x="1362685" y="1429398"/>
                </a:lnTo>
                <a:lnTo>
                  <a:pt x="0" y="142939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3311814" y="5356593"/>
            <a:ext cx="976589" cy="21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350" b="true">
                <a:solidFill>
                  <a:srgbClr val="1B304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PROTEINĂ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404730" y="5894984"/>
            <a:ext cx="925268" cy="36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n-US" sz="12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iaurt / ou / hummus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4663097" y="5132280"/>
            <a:ext cx="1382944" cy="1408062"/>
          </a:xfrm>
          <a:custGeom>
            <a:avLst/>
            <a:gdLst/>
            <a:ahLst/>
            <a:cxnLst/>
            <a:rect r="r" b="b" t="t" l="l"/>
            <a:pathLst>
              <a:path h="1408062" w="1382944">
                <a:moveTo>
                  <a:pt x="0" y="0"/>
                </a:moveTo>
                <a:lnTo>
                  <a:pt x="1382944" y="0"/>
                </a:lnTo>
                <a:lnTo>
                  <a:pt x="1382944" y="1408061"/>
                </a:lnTo>
                <a:lnTo>
                  <a:pt x="0" y="140806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4892478" y="5390083"/>
            <a:ext cx="994420" cy="21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350" b="true">
                <a:solidFill>
                  <a:srgbClr val="1B304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VEGETALE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927054" y="5951163"/>
            <a:ext cx="943099" cy="178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n-US" sz="12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fructe / legume</a:t>
            </a:r>
          </a:p>
        </p:txBody>
      </p:sp>
      <p:sp>
        <p:nvSpPr>
          <p:cNvPr name="Freeform 42" id="42"/>
          <p:cNvSpPr/>
          <p:nvPr/>
        </p:nvSpPr>
        <p:spPr>
          <a:xfrm flipH="false" flipV="false" rot="0">
            <a:off x="6266174" y="5165769"/>
            <a:ext cx="1296238" cy="1374562"/>
          </a:xfrm>
          <a:custGeom>
            <a:avLst/>
            <a:gdLst/>
            <a:ahLst/>
            <a:cxnLst/>
            <a:rect r="r" b="b" t="t" l="l"/>
            <a:pathLst>
              <a:path h="1374562" w="1296238">
                <a:moveTo>
                  <a:pt x="0" y="0"/>
                </a:moveTo>
                <a:lnTo>
                  <a:pt x="1296238" y="0"/>
                </a:lnTo>
                <a:lnTo>
                  <a:pt x="1296238" y="1374563"/>
                </a:lnTo>
                <a:lnTo>
                  <a:pt x="0" y="137456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6465837" y="5379282"/>
            <a:ext cx="1056542" cy="21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350" b="true">
                <a:solidFill>
                  <a:srgbClr val="1B304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BĂUTURĂ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511214" y="5800982"/>
            <a:ext cx="1001439" cy="361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en-US" sz="12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apă / lapte neîndulcit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308449" y="6962242"/>
            <a:ext cx="9470326" cy="627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Arial Bold"/>
                <a:ea typeface="Arial Bold"/>
                <a:cs typeface="Arial Bold"/>
                <a:sym typeface="Arial Bold"/>
              </a:rPr>
              <a:t>🎯 Misiunea: creează 3 combinații diferite folosind alimente pe care chiar </a:t>
            </a:r>
          </a:p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le-ai mânca.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3168339" y="9886131"/>
            <a:ext cx="8163668" cy="10535"/>
            <a:chOff x="0" y="0"/>
            <a:chExt cx="10884891" cy="14046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0884916" cy="14097"/>
            </a:xfrm>
            <a:custGeom>
              <a:avLst/>
              <a:gdLst/>
              <a:ahLst/>
              <a:cxnLst/>
              <a:rect r="r" b="b" t="t" l="l"/>
              <a:pathLst>
                <a:path h="14097" w="10884916">
                  <a:moveTo>
                    <a:pt x="0" y="0"/>
                  </a:moveTo>
                  <a:lnTo>
                    <a:pt x="10884916" y="0"/>
                  </a:lnTo>
                  <a:lnTo>
                    <a:pt x="10884916" y="14097"/>
                  </a:lnTo>
                  <a:lnTo>
                    <a:pt x="0" y="14097"/>
                  </a:lnTo>
                  <a:close/>
                </a:path>
              </a:pathLst>
            </a:custGeom>
            <a:solidFill>
              <a:srgbClr val="D2D8DA"/>
            </a:solid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2019633" y="7614876"/>
            <a:ext cx="8651910" cy="28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ATENȚIE la alergii, intoleranțe, preferințe și recomandări medicale individuale.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036837" y="9913877"/>
            <a:ext cx="42567" cy="99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0"/>
              </a:lnSpc>
            </a:pPr>
            <a:r>
              <a:rPr lang="en-US" sz="675">
                <a:solidFill>
                  <a:srgbClr val="66707A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299052" y="2078736"/>
            <a:ext cx="343195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400">
                <a:solidFill>
                  <a:srgbClr val="6D6D6D"/>
                </a:solidFill>
                <a:latin typeface="Arial"/>
                <a:ea typeface="Arial"/>
                <a:cs typeface="Arial"/>
                <a:sym typeface="Arial"/>
              </a:rPr>
              <a:t>🥣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464423" y="2872092"/>
            <a:ext cx="1912782" cy="838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ovăz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pâine integrală 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252F37"/>
                </a:solidFill>
                <a:latin typeface="Calibri (MS)"/>
                <a:ea typeface="Calibri (MS)"/>
                <a:cs typeface="Calibri (MS)"/>
                <a:sym typeface="Calibri (MS)"/>
              </a:rPr>
              <a:t>• musli simplu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11058115" y="4576124"/>
            <a:ext cx="7063264" cy="4265238"/>
            <a:chOff x="0" y="0"/>
            <a:chExt cx="9417685" cy="5686984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9417685" cy="5686933"/>
            </a:xfrm>
            <a:custGeom>
              <a:avLst/>
              <a:gdLst/>
              <a:ahLst/>
              <a:cxnLst/>
              <a:rect r="r" b="b" t="t" l="l"/>
              <a:pathLst>
                <a:path h="5686933" w="9417685">
                  <a:moveTo>
                    <a:pt x="0" y="0"/>
                  </a:moveTo>
                  <a:lnTo>
                    <a:pt x="9417685" y="0"/>
                  </a:lnTo>
                  <a:lnTo>
                    <a:pt x="9417685" y="5686933"/>
                  </a:lnTo>
                  <a:lnTo>
                    <a:pt x="0" y="5686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0" t="-10" r="0" b="-1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05739" y="0"/>
            <a:ext cx="14760188" cy="9768097"/>
            <a:chOff x="0" y="0"/>
            <a:chExt cx="19680250" cy="130241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80301" cy="13024104"/>
            </a:xfrm>
            <a:custGeom>
              <a:avLst/>
              <a:gdLst/>
              <a:ahLst/>
              <a:cxnLst/>
              <a:rect r="r" b="b" t="t" l="l"/>
              <a:pathLst>
                <a:path h="13024104" w="19680301">
                  <a:moveTo>
                    <a:pt x="0" y="0"/>
                  </a:moveTo>
                  <a:lnTo>
                    <a:pt x="19680301" y="0"/>
                  </a:lnTo>
                  <a:lnTo>
                    <a:pt x="19680301" y="13024104"/>
                  </a:lnTo>
                  <a:lnTo>
                    <a:pt x="0" y="13024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" r="0" b="-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264293" y="158286"/>
            <a:ext cx="14430118" cy="9550394"/>
            <a:chOff x="0" y="0"/>
            <a:chExt cx="19240157" cy="1273385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240119" cy="12733909"/>
            </a:xfrm>
            <a:custGeom>
              <a:avLst/>
              <a:gdLst/>
              <a:ahLst/>
              <a:cxnLst/>
              <a:rect r="r" b="b" t="t" l="l"/>
              <a:pathLst>
                <a:path h="12733909" w="19240119">
                  <a:moveTo>
                    <a:pt x="0" y="0"/>
                  </a:moveTo>
                  <a:lnTo>
                    <a:pt x="19240119" y="0"/>
                  </a:lnTo>
                  <a:lnTo>
                    <a:pt x="19240119" y="12733909"/>
                  </a:lnTo>
                  <a:lnTo>
                    <a:pt x="0" y="12733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t="0" r="-2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16487" y="190690"/>
            <a:ext cx="14614865" cy="9629804"/>
            <a:chOff x="0" y="0"/>
            <a:chExt cx="19486486" cy="1283973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486499" cy="12839700"/>
            </a:xfrm>
            <a:custGeom>
              <a:avLst/>
              <a:gdLst/>
              <a:ahLst/>
              <a:cxnLst/>
              <a:rect r="r" b="b" t="t" l="l"/>
              <a:pathLst>
                <a:path h="12839700" w="19486499">
                  <a:moveTo>
                    <a:pt x="0" y="0"/>
                  </a:moveTo>
                  <a:lnTo>
                    <a:pt x="19486499" y="0"/>
                  </a:lnTo>
                  <a:lnTo>
                    <a:pt x="19486499" y="12839700"/>
                  </a:lnTo>
                  <a:lnTo>
                    <a:pt x="0" y="12839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" t="0" r="-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738941" y="235801"/>
            <a:ext cx="16198767" cy="9664646"/>
            <a:chOff x="0" y="0"/>
            <a:chExt cx="21598357" cy="1288619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598382" cy="12886182"/>
            </a:xfrm>
            <a:custGeom>
              <a:avLst/>
              <a:gdLst/>
              <a:ahLst/>
              <a:cxnLst/>
              <a:rect r="r" b="b" t="t" l="l"/>
              <a:pathLst>
                <a:path h="12886182" w="21598382">
                  <a:moveTo>
                    <a:pt x="0" y="0"/>
                  </a:moveTo>
                  <a:lnTo>
                    <a:pt x="21598382" y="0"/>
                  </a:lnTo>
                  <a:lnTo>
                    <a:pt x="21598382" y="12886182"/>
                  </a:lnTo>
                  <a:lnTo>
                    <a:pt x="0" y="12886182"/>
                  </a:lnTo>
                  <a:close/>
                </a:path>
              </a:pathLst>
            </a:custGeom>
            <a:solidFill>
              <a:srgbClr val="E2F4E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790262" y="1262472"/>
            <a:ext cx="6936848" cy="4037809"/>
            <a:chOff x="0" y="0"/>
            <a:chExt cx="9249131" cy="5383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249029" cy="5383657"/>
            </a:xfrm>
            <a:custGeom>
              <a:avLst/>
              <a:gdLst/>
              <a:ahLst/>
              <a:cxnLst/>
              <a:rect r="r" b="b" t="t" l="l"/>
              <a:pathLst>
                <a:path h="5383657" w="9249029">
                  <a:moveTo>
                    <a:pt x="0" y="897255"/>
                  </a:moveTo>
                  <a:cubicBezTo>
                    <a:pt x="0" y="401701"/>
                    <a:pt x="401701" y="0"/>
                    <a:pt x="897255" y="0"/>
                  </a:cubicBezTo>
                  <a:lnTo>
                    <a:pt x="8351774" y="0"/>
                  </a:lnTo>
                  <a:cubicBezTo>
                    <a:pt x="8847328" y="0"/>
                    <a:pt x="9249029" y="401701"/>
                    <a:pt x="9249029" y="897255"/>
                  </a:cubicBezTo>
                  <a:lnTo>
                    <a:pt x="9249029" y="4486402"/>
                  </a:lnTo>
                  <a:cubicBezTo>
                    <a:pt x="9249029" y="4981956"/>
                    <a:pt x="8847328" y="5383657"/>
                    <a:pt x="8351774" y="5383657"/>
                  </a:cubicBezTo>
                  <a:lnTo>
                    <a:pt x="897255" y="5383657"/>
                  </a:lnTo>
                  <a:cubicBezTo>
                    <a:pt x="401701" y="5383784"/>
                    <a:pt x="0" y="4981956"/>
                    <a:pt x="0" y="4486402"/>
                  </a:cubicBezTo>
                  <a:close/>
                </a:path>
              </a:pathLst>
            </a:custGeom>
            <a:solidFill>
              <a:srgbClr val="FFFFFF"/>
            </a:solidFill>
            <a:ln w="4862" cap="sq">
              <a:solidFill>
                <a:srgbClr val="E0E4E5"/>
              </a:solidFill>
              <a:prstDash val="solid"/>
              <a:miter/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2244633" y="533914"/>
            <a:ext cx="14277394" cy="44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701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Fruct întreg sau suc?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48688" y="782945"/>
            <a:ext cx="13792562" cy="44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701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Un exemplu bun de alegere simplă.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2222697" y="1470993"/>
            <a:ext cx="97507" cy="4896469"/>
            <a:chOff x="0" y="0"/>
            <a:chExt cx="130010" cy="65286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0048" cy="6528689"/>
            </a:xfrm>
            <a:custGeom>
              <a:avLst/>
              <a:gdLst/>
              <a:ahLst/>
              <a:cxnLst/>
              <a:rect r="r" b="b" t="t" l="l"/>
              <a:pathLst>
                <a:path h="6528689" w="130048">
                  <a:moveTo>
                    <a:pt x="0" y="0"/>
                  </a:moveTo>
                  <a:lnTo>
                    <a:pt x="130048" y="0"/>
                  </a:lnTo>
                  <a:lnTo>
                    <a:pt x="130048" y="6528689"/>
                  </a:lnTo>
                  <a:lnTo>
                    <a:pt x="0" y="6528689"/>
                  </a:lnTo>
                  <a:close/>
                </a:path>
              </a:pathLst>
            </a:custGeom>
            <a:solidFill>
              <a:srgbClr val="248980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2484215" y="1632252"/>
            <a:ext cx="5956259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 b="true">
                <a:solidFill>
                  <a:srgbClr val="1B3049"/>
                </a:solidFill>
                <a:latin typeface="Arial Bold"/>
                <a:ea typeface="Arial Bold"/>
                <a:cs typeface="Arial Bold"/>
                <a:sym typeface="Arial Bold"/>
              </a:rPr>
              <a:t>🍎 FRUCT ÎNTREG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84215" y="2268131"/>
            <a:ext cx="5895756" cy="2210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• aduce fibre</a:t>
            </a:r>
          </a:p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• se mestecă și se consumă mai lent</a:t>
            </a:r>
          </a:p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• contribuie la varietatea alimentației</a:t>
            </a:r>
          </a:p>
          <a:p>
            <a:pPr algn="l">
              <a:lnSpc>
                <a:spcPts val="2881"/>
              </a:lnSpc>
            </a:pPr>
          </a:p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➡Alege-l frecvent ca parte dintr-o alimentație variată</a:t>
            </a:r>
            <a:r>
              <a:rPr lang="en-US" sz="2400">
                <a:solidFill>
                  <a:srgbClr val="252F3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579835" y="1166041"/>
            <a:ext cx="6938200" cy="4037809"/>
            <a:chOff x="0" y="0"/>
            <a:chExt cx="9250934" cy="538374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250935" cy="5383657"/>
            </a:xfrm>
            <a:custGeom>
              <a:avLst/>
              <a:gdLst/>
              <a:ahLst/>
              <a:cxnLst/>
              <a:rect r="r" b="b" t="t" l="l"/>
              <a:pathLst>
                <a:path h="5383657" w="9250935">
                  <a:moveTo>
                    <a:pt x="0" y="897255"/>
                  </a:moveTo>
                  <a:cubicBezTo>
                    <a:pt x="0" y="401701"/>
                    <a:pt x="401701" y="0"/>
                    <a:pt x="897255" y="0"/>
                  </a:cubicBezTo>
                  <a:lnTo>
                    <a:pt x="8353679" y="0"/>
                  </a:lnTo>
                  <a:cubicBezTo>
                    <a:pt x="8849233" y="0"/>
                    <a:pt x="9250935" y="401701"/>
                    <a:pt x="9250935" y="897255"/>
                  </a:cubicBezTo>
                  <a:lnTo>
                    <a:pt x="9250935" y="4486402"/>
                  </a:lnTo>
                  <a:cubicBezTo>
                    <a:pt x="9250935" y="4981956"/>
                    <a:pt x="8849233" y="5383657"/>
                    <a:pt x="8353679" y="5383657"/>
                  </a:cubicBezTo>
                  <a:lnTo>
                    <a:pt x="897255" y="5383657"/>
                  </a:lnTo>
                  <a:cubicBezTo>
                    <a:pt x="401701" y="5383784"/>
                    <a:pt x="0" y="4981956"/>
                    <a:pt x="0" y="4486402"/>
                  </a:cubicBezTo>
                  <a:close/>
                </a:path>
              </a:pathLst>
            </a:custGeom>
            <a:solidFill>
              <a:srgbClr val="FFFFFF"/>
            </a:solidFill>
            <a:ln w="4862" cap="sq">
              <a:solidFill>
                <a:srgbClr val="E0E4E5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9108224" y="1633061"/>
            <a:ext cx="97774" cy="4896469"/>
            <a:chOff x="0" y="0"/>
            <a:chExt cx="130366" cy="652862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0429" cy="6528689"/>
            </a:xfrm>
            <a:custGeom>
              <a:avLst/>
              <a:gdLst/>
              <a:ahLst/>
              <a:cxnLst/>
              <a:rect r="r" b="b" t="t" l="l"/>
              <a:pathLst>
                <a:path h="6528689" w="130429">
                  <a:moveTo>
                    <a:pt x="0" y="0"/>
                  </a:moveTo>
                  <a:lnTo>
                    <a:pt x="130429" y="0"/>
                  </a:lnTo>
                  <a:lnTo>
                    <a:pt x="130429" y="6528689"/>
                  </a:lnTo>
                  <a:lnTo>
                    <a:pt x="0" y="6528689"/>
                  </a:lnTo>
                  <a:close/>
                </a:path>
              </a:pathLst>
            </a:custGeom>
            <a:solidFill>
              <a:srgbClr val="EF8B43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9672266" y="1670333"/>
            <a:ext cx="5955449" cy="352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 b="true">
                <a:solidFill>
                  <a:srgbClr val="1B3049"/>
                </a:solidFill>
                <a:latin typeface="Arial Bold"/>
                <a:ea typeface="Arial Bold"/>
                <a:cs typeface="Arial Bold"/>
                <a:sym typeface="Arial Bold"/>
              </a:rPr>
              <a:t>🧃    SUC DE FRUCTE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006927" y="2305136"/>
            <a:ext cx="5013322" cy="2210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• conține zaharuri care intră la „zaharuri libere”</a:t>
            </a:r>
          </a:p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• poate fi consumat rapid și în cantitate mare</a:t>
            </a:r>
          </a:p>
          <a:p>
            <a:pPr algn="l">
              <a:lnSpc>
                <a:spcPts val="2881"/>
              </a:lnSpc>
            </a:pPr>
          </a:p>
          <a:p>
            <a:pPr algn="l">
              <a:lnSpc>
                <a:spcPts val="2881"/>
              </a:lnSpc>
            </a:pPr>
            <a:r>
              <a:rPr lang="en-US" sz="24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➡Nu este echivalent cu fructul întreg.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928327" y="5120859"/>
            <a:ext cx="549011" cy="99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10"/>
              </a:lnSpc>
            </a:pPr>
            <a:r>
              <a:rPr lang="en-US" sz="675">
                <a:solidFill>
                  <a:srgbClr val="66707A"/>
                </a:solidFill>
                <a:latin typeface="Calibri (MS)"/>
                <a:ea typeface="Calibri (MS)"/>
                <a:cs typeface="Calibri (MS)"/>
                <a:sym typeface="Calibri (MS)"/>
              </a:rPr>
              <a:t>9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3193190" y="4682280"/>
            <a:ext cx="4366793" cy="5218166"/>
            <a:chOff x="0" y="0"/>
            <a:chExt cx="5822391" cy="695755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822442" cy="6957568"/>
            </a:xfrm>
            <a:custGeom>
              <a:avLst/>
              <a:gdLst/>
              <a:ahLst/>
              <a:cxnLst/>
              <a:rect r="r" b="b" t="t" l="l"/>
              <a:pathLst>
                <a:path h="6957568" w="5822442">
                  <a:moveTo>
                    <a:pt x="0" y="0"/>
                  </a:moveTo>
                  <a:lnTo>
                    <a:pt x="5822442" y="0"/>
                  </a:lnTo>
                  <a:lnTo>
                    <a:pt x="5822442" y="6957568"/>
                  </a:lnTo>
                  <a:lnTo>
                    <a:pt x="0" y="695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035" r="0" b="-2035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609076" y="5658983"/>
            <a:ext cx="1157945" cy="2408263"/>
            <a:chOff x="0" y="0"/>
            <a:chExt cx="1543926" cy="321101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43939" cy="3211068"/>
            </a:xfrm>
            <a:custGeom>
              <a:avLst/>
              <a:gdLst/>
              <a:ahLst/>
              <a:cxnLst/>
              <a:rect r="r" b="b" t="t" l="l"/>
              <a:pathLst>
                <a:path h="3211068" w="1543939">
                  <a:moveTo>
                    <a:pt x="0" y="0"/>
                  </a:moveTo>
                  <a:lnTo>
                    <a:pt x="1543939" y="0"/>
                  </a:lnTo>
                  <a:lnTo>
                    <a:pt x="1543939" y="3211068"/>
                  </a:lnTo>
                  <a:lnTo>
                    <a:pt x="0" y="3211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1" r="0" b="-9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0960341" y="4650134"/>
            <a:ext cx="4149900" cy="5160902"/>
            <a:chOff x="0" y="0"/>
            <a:chExt cx="5533200" cy="688120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533263" cy="6881241"/>
            </a:xfrm>
            <a:custGeom>
              <a:avLst/>
              <a:gdLst/>
              <a:ahLst/>
              <a:cxnLst/>
              <a:rect r="r" b="b" t="t" l="l"/>
              <a:pathLst>
                <a:path h="6881241" w="5533263">
                  <a:moveTo>
                    <a:pt x="0" y="0"/>
                  </a:moveTo>
                  <a:lnTo>
                    <a:pt x="5533263" y="0"/>
                  </a:lnTo>
                  <a:lnTo>
                    <a:pt x="5533263" y="6881241"/>
                  </a:lnTo>
                  <a:lnTo>
                    <a:pt x="0" y="6881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" t="0" r="-1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040379" y="0"/>
            <a:ext cx="14985187" cy="9990934"/>
            <a:chOff x="0" y="0"/>
            <a:chExt cx="19980250" cy="133212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980275" cy="13321285"/>
            </a:xfrm>
            <a:custGeom>
              <a:avLst/>
              <a:gdLst/>
              <a:ahLst/>
              <a:cxnLst/>
              <a:rect r="r" b="b" t="t" l="l"/>
              <a:pathLst>
                <a:path h="13321285" w="19980275">
                  <a:moveTo>
                    <a:pt x="0" y="0"/>
                  </a:moveTo>
                  <a:lnTo>
                    <a:pt x="19980275" y="0"/>
                  </a:lnTo>
                  <a:lnTo>
                    <a:pt x="19980275" y="13321285"/>
                  </a:lnTo>
                  <a:lnTo>
                    <a:pt x="0" y="13321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" t="0" r="-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14324" y="-334661"/>
            <a:ext cx="14325048" cy="9550117"/>
            <a:chOff x="0" y="0"/>
            <a:chExt cx="19100063" cy="12733490"/>
          </a:xfrm>
        </p:grpSpPr>
        <p:sp>
          <p:nvSpPr>
            <p:cNvPr name="Freeform 7" id="7" descr="C:\Users\Huawei\Downloads\ChatGPT Image Aug 8, 2026, 08_43_01 PM.png"/>
            <p:cNvSpPr/>
            <p:nvPr/>
          </p:nvSpPr>
          <p:spPr>
            <a:xfrm flipH="false" flipV="false" rot="0">
              <a:off x="0" y="0"/>
              <a:ext cx="19100037" cy="12733528"/>
            </a:xfrm>
            <a:custGeom>
              <a:avLst/>
              <a:gdLst/>
              <a:ahLst/>
              <a:cxnLst/>
              <a:rect r="r" b="b" t="t" l="l"/>
              <a:pathLst>
                <a:path h="12733528" w="19100037">
                  <a:moveTo>
                    <a:pt x="0" y="0"/>
                  </a:moveTo>
                  <a:lnTo>
                    <a:pt x="19100037" y="0"/>
                  </a:lnTo>
                  <a:lnTo>
                    <a:pt x="19100037" y="12733528"/>
                  </a:lnTo>
                  <a:lnTo>
                    <a:pt x="0" y="12733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950959" y="9519456"/>
            <a:ext cx="5037087" cy="21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>
                <a:solidFill>
                  <a:srgbClr val="6D6D6D"/>
                </a:solidFill>
                <a:latin typeface="Calibri (MS)"/>
                <a:ea typeface="Calibri (MS)"/>
                <a:cs typeface="Calibri (MS)"/>
                <a:sym typeface="Calibri (MS)"/>
              </a:rPr>
              <a:t>BMI – Body Mass Index – Indicele de masă corporală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795588" y="240668"/>
            <a:ext cx="14202413" cy="9468012"/>
            <a:chOff x="0" y="0"/>
            <a:chExt cx="18936551" cy="12624016"/>
          </a:xfrm>
        </p:grpSpPr>
        <p:sp>
          <p:nvSpPr>
            <p:cNvPr name="Freeform 7" id="7" descr="C:\Users\Huawei\Downloads\ChatGPT Image Aug 8, 2026, 08_30_23 PM.png"/>
            <p:cNvSpPr/>
            <p:nvPr/>
          </p:nvSpPr>
          <p:spPr>
            <a:xfrm flipH="false" flipV="false" rot="0">
              <a:off x="0" y="0"/>
              <a:ext cx="18936588" cy="12624054"/>
            </a:xfrm>
            <a:custGeom>
              <a:avLst/>
              <a:gdLst/>
              <a:ahLst/>
              <a:cxnLst/>
              <a:rect r="r" b="b" t="t" l="l"/>
              <a:pathLst>
                <a:path h="12624054" w="18936588">
                  <a:moveTo>
                    <a:pt x="0" y="0"/>
                  </a:moveTo>
                  <a:lnTo>
                    <a:pt x="18936588" y="0"/>
                  </a:lnTo>
                  <a:lnTo>
                    <a:pt x="18936588" y="12624054"/>
                  </a:lnTo>
                  <a:lnTo>
                    <a:pt x="0" y="12624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" r="0" b="-1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425008" y="229857"/>
            <a:ext cx="14691036" cy="9794300"/>
            <a:chOff x="0" y="0"/>
            <a:chExt cx="19588048" cy="13059067"/>
          </a:xfrm>
        </p:grpSpPr>
        <p:sp>
          <p:nvSpPr>
            <p:cNvPr name="Freeform 7" id="7" descr="C:\Users\Huawei\Downloads\ChatGPT Image Aug 8, 2026, 08_35_14 PM.png"/>
            <p:cNvSpPr/>
            <p:nvPr/>
          </p:nvSpPr>
          <p:spPr>
            <a:xfrm flipH="false" flipV="false" rot="0">
              <a:off x="0" y="0"/>
              <a:ext cx="19588099" cy="13059029"/>
            </a:xfrm>
            <a:custGeom>
              <a:avLst/>
              <a:gdLst/>
              <a:ahLst/>
              <a:cxnLst/>
              <a:rect r="r" b="b" t="t" l="l"/>
              <a:pathLst>
                <a:path h="13059029" w="19588099">
                  <a:moveTo>
                    <a:pt x="0" y="0"/>
                  </a:moveTo>
                  <a:lnTo>
                    <a:pt x="19588099" y="0"/>
                  </a:lnTo>
                  <a:lnTo>
                    <a:pt x="19588099" y="13059029"/>
                  </a:lnTo>
                  <a:lnTo>
                    <a:pt x="0" y="130590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" t="0" r="-1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046322" y="273891"/>
            <a:ext cx="14880384" cy="9919354"/>
            <a:chOff x="0" y="0"/>
            <a:chExt cx="19840512" cy="13225805"/>
          </a:xfrm>
        </p:grpSpPr>
        <p:sp>
          <p:nvSpPr>
            <p:cNvPr name="Freeform 7" id="7" descr="C:\Users\Huawei\Downloads\ChatGPT Image Aug 8, 2026, 08_40_17 PM.png"/>
            <p:cNvSpPr/>
            <p:nvPr/>
          </p:nvSpPr>
          <p:spPr>
            <a:xfrm flipH="false" flipV="false" rot="0">
              <a:off x="0" y="0"/>
              <a:ext cx="19840448" cy="13225780"/>
            </a:xfrm>
            <a:custGeom>
              <a:avLst/>
              <a:gdLst/>
              <a:ahLst/>
              <a:cxnLst/>
              <a:rect r="r" b="b" t="t" l="l"/>
              <a:pathLst>
                <a:path h="13225780" w="19840448">
                  <a:moveTo>
                    <a:pt x="0" y="0"/>
                  </a:moveTo>
                  <a:lnTo>
                    <a:pt x="19840448" y="0"/>
                  </a:lnTo>
                  <a:lnTo>
                    <a:pt x="19840448" y="13225780"/>
                  </a:lnTo>
                  <a:lnTo>
                    <a:pt x="0" y="13225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" r="0" b="-4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541689" y="283607"/>
            <a:ext cx="14550580" cy="9676257"/>
            <a:chOff x="0" y="0"/>
            <a:chExt cx="19400774" cy="129016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400774" cy="12901676"/>
            </a:xfrm>
            <a:custGeom>
              <a:avLst/>
              <a:gdLst/>
              <a:ahLst/>
              <a:cxnLst/>
              <a:rect r="r" b="b" t="t" l="l"/>
              <a:pathLst>
                <a:path h="12901676" w="19400774">
                  <a:moveTo>
                    <a:pt x="0" y="0"/>
                  </a:moveTo>
                  <a:lnTo>
                    <a:pt x="19400774" y="0"/>
                  </a:lnTo>
                  <a:lnTo>
                    <a:pt x="19400774" y="12901676"/>
                  </a:lnTo>
                  <a:lnTo>
                    <a:pt x="0" y="12901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" t="0" r="-7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774219" y="2731637"/>
            <a:ext cx="234610" cy="28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844447" y="3374755"/>
            <a:ext cx="233534" cy="28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!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516198" y="4657487"/>
            <a:ext cx="234610" cy="28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413823" y="4015445"/>
            <a:ext cx="234610" cy="28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774219" y="5297100"/>
            <a:ext cx="234610" cy="28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!</a:t>
            </a:r>
          </a:p>
        </p:txBody>
      </p: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467816" cy="10304259"/>
            <a:chOff x="0" y="0"/>
            <a:chExt cx="5957087" cy="137390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7062" cy="13738988"/>
            </a:xfrm>
            <a:custGeom>
              <a:avLst/>
              <a:gdLst/>
              <a:ahLst/>
              <a:cxnLst/>
              <a:rect r="r" b="b" t="t" l="l"/>
              <a:pathLst>
                <a:path h="13738988" w="5957062">
                  <a:moveTo>
                    <a:pt x="0" y="0"/>
                  </a:moveTo>
                  <a:lnTo>
                    <a:pt x="5957062" y="0"/>
                  </a:lnTo>
                  <a:lnTo>
                    <a:pt x="5957062" y="13738988"/>
                  </a:lnTo>
                  <a:lnTo>
                    <a:pt x="0" y="13738988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50616" y="878110"/>
            <a:ext cx="1783232" cy="686067"/>
            <a:chOff x="0" y="0"/>
            <a:chExt cx="2377643" cy="9147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77694" cy="914781"/>
            </a:xfrm>
            <a:custGeom>
              <a:avLst/>
              <a:gdLst/>
              <a:ahLst/>
              <a:cxnLst/>
              <a:rect r="r" b="b" t="t" l="l"/>
              <a:pathLst>
                <a:path h="914781" w="2377694">
                  <a:moveTo>
                    <a:pt x="0" y="0"/>
                  </a:moveTo>
                  <a:lnTo>
                    <a:pt x="2377694" y="0"/>
                  </a:lnTo>
                  <a:lnTo>
                    <a:pt x="2377694" y="914781"/>
                  </a:lnTo>
                  <a:lnTo>
                    <a:pt x="0" y="914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" t="0" r="-13" b="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58575" y="669322"/>
            <a:ext cx="803567" cy="1167394"/>
          </a:xfrm>
          <a:custGeom>
            <a:avLst/>
            <a:gdLst/>
            <a:ahLst/>
            <a:cxnLst/>
            <a:rect r="r" b="b" t="t" l="l"/>
            <a:pathLst>
              <a:path h="1167394" w="803567">
                <a:moveTo>
                  <a:pt x="0" y="0"/>
                </a:moveTo>
                <a:lnTo>
                  <a:pt x="803567" y="0"/>
                </a:lnTo>
                <a:lnTo>
                  <a:pt x="803567" y="1167393"/>
                </a:lnTo>
                <a:lnTo>
                  <a:pt x="0" y="116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56303" y="6801260"/>
            <a:ext cx="3024102" cy="2711863"/>
          </a:xfrm>
          <a:custGeom>
            <a:avLst/>
            <a:gdLst/>
            <a:ahLst/>
            <a:cxnLst/>
            <a:rect r="r" b="b" t="t" l="l"/>
            <a:pathLst>
              <a:path h="2711863" w="3024102">
                <a:moveTo>
                  <a:pt x="0" y="0"/>
                </a:moveTo>
                <a:lnTo>
                  <a:pt x="3024102" y="0"/>
                </a:lnTo>
                <a:lnTo>
                  <a:pt x="3024102" y="2711862"/>
                </a:lnTo>
                <a:lnTo>
                  <a:pt x="0" y="271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86182" y="7288625"/>
            <a:ext cx="5462235" cy="83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2"/>
              </a:lnSpc>
            </a:pPr>
            <a:r>
              <a:rPr lang="en-US" sz="49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Mulțumim.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88620" y="8554707"/>
            <a:ext cx="5656174" cy="727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Adresa: str. Dr. Leonte Anastasievici nr. 1-3, sector 5, cod poștal 050463, București, România</a:t>
            </a:r>
          </a:p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Telefon secretariat: +4 0213 183 620, +4 0213 183 619</a:t>
            </a:r>
          </a:p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Fax: +4 0213 123 426</a:t>
            </a:r>
          </a:p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E-mail: directie.generala@insp.gov.ro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DAHR4Qkke0Y</dc:identifier>
  <dcterms:modified xsi:type="dcterms:W3CDTF">2011-08-01T06:04:30Z</dcterms:modified>
  <cp:revision>1</cp:revision>
  <dc:title>ppt tineri liceu 2026.ppt</dc:title>
</cp:coreProperties>
</file>