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x="18288000" cy="10287000"/>
  <p:notesSz cx="6858000" cy="9144000"/>
  <p:embeddedFontLst>
    <p:embeddedFont>
      <p:font typeface="Calibri (MS) Bold" charset="1" panose="020F0702030404030204"/>
      <p:regular r:id="rId29"/>
    </p:embeddedFont>
    <p:embeddedFont>
      <p:font typeface="Calibri (MS) Italics" charset="1" panose="020F05020202040A0204"/>
      <p:regular r:id="rId30"/>
    </p:embeddedFont>
    <p:embeddedFont>
      <p:font typeface="Calibri (MS)" charset="1" panose="020F0502020204030204"/>
      <p:regular r:id="rId31"/>
    </p:embeddedFont>
    <p:embeddedFont>
      <p:font typeface="Calibri (MS) Bold Italics" charset="1" panose="020F07020304040A0204"/>
      <p:regular r:id="rId32"/>
    </p:embeddedFont>
    <p:embeddedFont>
      <p:font typeface="Arial Bold" charset="1" panose="020B0704020202020204"/>
      <p:regular r:id="rId33"/>
    </p:embeddedFont>
    <p:embeddedFont>
      <p:font typeface="Arial Bold Italics" charset="1" panose="020B0704020202090204"/>
      <p:regular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6.jpeg" Type="http://schemas.openxmlformats.org/officeDocument/2006/relationships/image"/><Relationship Id="rId5" Target="../media/image9.png" Type="http://schemas.openxmlformats.org/officeDocument/2006/relationships/image"/><Relationship Id="rId6" Target="../media/image10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6.jpeg" Type="http://schemas.openxmlformats.org/officeDocument/2006/relationships/image"/><Relationship Id="rId5" Target="../media/image9.png" Type="http://schemas.openxmlformats.org/officeDocument/2006/relationships/image"/><Relationship Id="rId6" Target="../media/image1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6.jpeg" Type="http://schemas.openxmlformats.org/officeDocument/2006/relationships/image"/><Relationship Id="rId5" Target="../media/image9.png" Type="http://schemas.openxmlformats.org/officeDocument/2006/relationships/image"/><Relationship Id="rId6" Target="../media/image1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6.jpeg" Type="http://schemas.openxmlformats.org/officeDocument/2006/relationships/image"/><Relationship Id="rId5" Target="../media/image9.png" Type="http://schemas.openxmlformats.org/officeDocument/2006/relationships/image"/><Relationship Id="rId6" Target="../media/image1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6.jpeg" Type="http://schemas.openxmlformats.org/officeDocument/2006/relationships/image"/><Relationship Id="rId5" Target="../media/image9.png" Type="http://schemas.openxmlformats.org/officeDocument/2006/relationships/image"/><Relationship Id="rId6" Target="../media/image14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6.jpeg" Type="http://schemas.openxmlformats.org/officeDocument/2006/relationships/image"/><Relationship Id="rId5" Target="../media/image9.png" Type="http://schemas.openxmlformats.org/officeDocument/2006/relationships/image"/><Relationship Id="rId6" Target="../media/image15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6.jpeg" Type="http://schemas.openxmlformats.org/officeDocument/2006/relationships/image"/><Relationship Id="rId5" Target="../media/image9.png" Type="http://schemas.openxmlformats.org/officeDocument/2006/relationships/image"/><Relationship Id="rId6" Target="../media/image16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6.jpeg" Type="http://schemas.openxmlformats.org/officeDocument/2006/relationships/image"/><Relationship Id="rId5" Target="../media/image9.png" Type="http://schemas.openxmlformats.org/officeDocument/2006/relationships/image"/><Relationship Id="rId6" Target="../media/image17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6.jpeg" Type="http://schemas.openxmlformats.org/officeDocument/2006/relationships/image"/><Relationship Id="rId5" Target="../media/image9.png" Type="http://schemas.openxmlformats.org/officeDocument/2006/relationships/image"/><Relationship Id="rId6" Target="../media/image18.png" Type="http://schemas.openxmlformats.org/officeDocument/2006/relationships/image"/><Relationship Id="rId7" Target="../media/image19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6.jpeg" Type="http://schemas.openxmlformats.org/officeDocument/2006/relationships/image"/><Relationship Id="rId5" Target="../media/image9.png" Type="http://schemas.openxmlformats.org/officeDocument/2006/relationships/image"/><Relationship Id="rId6" Target="../media/image20.png" Type="http://schemas.openxmlformats.org/officeDocument/2006/relationships/image"/><Relationship Id="rId7" Target="../media/image2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6.jpeg" Type="http://schemas.openxmlformats.org/officeDocument/2006/relationships/image"/><Relationship Id="rId5" Target="../media/image9.png" Type="http://schemas.openxmlformats.org/officeDocument/2006/relationships/image"/><Relationship Id="rId6" Target="../media/image2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6.jpeg" Type="http://schemas.openxmlformats.org/officeDocument/2006/relationships/image"/><Relationship Id="rId5" Target="../media/image9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6.jpeg" Type="http://schemas.openxmlformats.org/officeDocument/2006/relationships/image"/><Relationship Id="rId5" Target="../media/image23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6.jpeg" Type="http://schemas.openxmlformats.org/officeDocument/2006/relationships/image"/><Relationship Id="rId5" Target="../media/image24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6.jpeg" Type="http://schemas.openxmlformats.org/officeDocument/2006/relationships/image"/><Relationship Id="rId5" Target="../media/image25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6.jpeg" Type="http://schemas.openxmlformats.org/officeDocument/2006/relationships/image"/><Relationship Id="rId5" Target="../media/image26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6.jpeg" Type="http://schemas.openxmlformats.org/officeDocument/2006/relationships/image"/><Relationship Id="rId5" Target="../media/image27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3.png" Type="http://schemas.openxmlformats.org/officeDocument/2006/relationships/image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6.jpeg" Type="http://schemas.openxmlformats.org/officeDocument/2006/relationships/image"/><Relationship Id="rId5" Target="../media/image28.png" Type="http://schemas.openxmlformats.org/officeDocument/2006/relationships/image"/><Relationship Id="rId6" Target="../media/image29.png" Type="http://schemas.openxmlformats.org/officeDocument/2006/relationships/image"/><Relationship Id="rId7" Target="../media/image30.png" Type="http://schemas.openxmlformats.org/officeDocument/2006/relationships/image"/><Relationship Id="rId8" Target="../media/image31.png" Type="http://schemas.openxmlformats.org/officeDocument/2006/relationships/image"/><Relationship Id="rId9" Target="../media/image32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6.jpeg" Type="http://schemas.openxmlformats.org/officeDocument/2006/relationships/image"/><Relationship Id="rId5" Target="../media/image34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6.jpeg" Type="http://schemas.openxmlformats.org/officeDocument/2006/relationships/image"/><Relationship Id="rId5" Target="../media/image35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6.jpeg" Type="http://schemas.openxmlformats.org/officeDocument/2006/relationships/image"/><Relationship Id="rId5" Target="../media/image36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6226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4467816" cy="10304259"/>
            <a:chOff x="0" y="0"/>
            <a:chExt cx="5957087" cy="137390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57062" cy="13738988"/>
            </a:xfrm>
            <a:custGeom>
              <a:avLst/>
              <a:gdLst/>
              <a:ahLst/>
              <a:cxnLst/>
              <a:rect r="r" b="b" t="t" l="l"/>
              <a:pathLst>
                <a:path h="13738988" w="5957062">
                  <a:moveTo>
                    <a:pt x="0" y="0"/>
                  </a:moveTo>
                  <a:lnTo>
                    <a:pt x="5957062" y="0"/>
                  </a:lnTo>
                  <a:lnTo>
                    <a:pt x="5957062" y="13738988"/>
                  </a:lnTo>
                  <a:lnTo>
                    <a:pt x="0" y="13738988"/>
                  </a:lnTo>
                  <a:close/>
                </a:path>
              </a:pathLst>
            </a:custGeom>
            <a:solidFill>
              <a:srgbClr val="01B69B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650616" y="878110"/>
            <a:ext cx="1783232" cy="686067"/>
            <a:chOff x="0" y="0"/>
            <a:chExt cx="2377643" cy="91475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377694" cy="914781"/>
            </a:xfrm>
            <a:custGeom>
              <a:avLst/>
              <a:gdLst/>
              <a:ahLst/>
              <a:cxnLst/>
              <a:rect r="r" b="b" t="t" l="l"/>
              <a:pathLst>
                <a:path h="914781" w="2377694">
                  <a:moveTo>
                    <a:pt x="0" y="0"/>
                  </a:moveTo>
                  <a:lnTo>
                    <a:pt x="2377694" y="0"/>
                  </a:lnTo>
                  <a:lnTo>
                    <a:pt x="2377694" y="914781"/>
                  </a:lnTo>
                  <a:lnTo>
                    <a:pt x="0" y="9147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4" t="0" r="-13" b="2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558575" y="669322"/>
            <a:ext cx="803567" cy="1167394"/>
          </a:xfrm>
          <a:custGeom>
            <a:avLst/>
            <a:gdLst/>
            <a:ahLst/>
            <a:cxnLst/>
            <a:rect r="r" b="b" t="t" l="l"/>
            <a:pathLst>
              <a:path h="1167394" w="803567">
                <a:moveTo>
                  <a:pt x="0" y="0"/>
                </a:moveTo>
                <a:lnTo>
                  <a:pt x="803567" y="0"/>
                </a:lnTo>
                <a:lnTo>
                  <a:pt x="803567" y="1167393"/>
                </a:lnTo>
                <a:lnTo>
                  <a:pt x="0" y="11673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-5400000">
            <a:off x="17065562" y="8757370"/>
            <a:ext cx="1039530" cy="386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2956303" y="6801260"/>
            <a:ext cx="3024102" cy="2711863"/>
          </a:xfrm>
          <a:custGeom>
            <a:avLst/>
            <a:gdLst/>
            <a:ahLst/>
            <a:cxnLst/>
            <a:rect r="r" b="b" t="t" l="l"/>
            <a:pathLst>
              <a:path h="2711863" w="3024102">
                <a:moveTo>
                  <a:pt x="0" y="0"/>
                </a:moveTo>
                <a:lnTo>
                  <a:pt x="3024102" y="0"/>
                </a:lnTo>
                <a:lnTo>
                  <a:pt x="3024102" y="2711862"/>
                </a:lnTo>
                <a:lnTo>
                  <a:pt x="0" y="27118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0303356" y="4574110"/>
            <a:ext cx="6696456" cy="2289414"/>
            <a:chOff x="0" y="0"/>
            <a:chExt cx="8928608" cy="305255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928608" cy="3052558"/>
            </a:xfrm>
            <a:custGeom>
              <a:avLst/>
              <a:gdLst/>
              <a:ahLst/>
              <a:cxnLst/>
              <a:rect r="r" b="b" t="t" l="l"/>
              <a:pathLst>
                <a:path h="3052558" w="8928608">
                  <a:moveTo>
                    <a:pt x="0" y="0"/>
                  </a:moveTo>
                  <a:lnTo>
                    <a:pt x="8928608" y="0"/>
                  </a:lnTo>
                  <a:lnTo>
                    <a:pt x="8928608" y="3052558"/>
                  </a:lnTo>
                  <a:lnTo>
                    <a:pt x="0" y="3052558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l="0" t="-6993" r="0" b="-6992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8928608" cy="3100177"/>
            </a:xfrm>
            <a:prstGeom prst="rect">
              <a:avLst/>
            </a:prstGeom>
          </p:spPr>
          <p:txBody>
            <a:bodyPr anchor="b" rtlCol="false" tIns="0" lIns="0" bIns="0" rIns="0"/>
            <a:lstStyle/>
            <a:p>
              <a:pPr algn="l">
                <a:lnSpc>
                  <a:spcPts val="5024"/>
                </a:lnSpc>
              </a:pPr>
              <a:r>
                <a:rPr lang="en-US" sz="4651" i="true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A</a:t>
              </a:r>
              <a:r>
                <a:rPr lang="en-US" sz="4651" i="true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legeri sănătoase azi, o viață mai bună mâine!</a:t>
              </a: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6787353" y="7735462"/>
            <a:ext cx="8463467" cy="2114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1"/>
              </a:lnSpc>
            </a:pPr>
            <a:r>
              <a:rPr lang="en-US" sz="2250">
                <a:solidFill>
                  <a:srgbClr val="01B69B"/>
                </a:solidFill>
                <a:latin typeface="Calibri (MS)"/>
                <a:ea typeface="Calibri (MS)"/>
                <a:cs typeface="Calibri (MS)"/>
                <a:sym typeface="Calibri (MS)"/>
              </a:rPr>
              <a:t>Material realizat în cadrul Subprogramului de evaluare și promovare a sănătății și educație pentru sănătate al Ministerului Sănătății – pentru distribuție gratuită</a:t>
            </a:r>
          </a:p>
          <a:p>
            <a:pPr algn="l">
              <a:lnSpc>
                <a:spcPts val="2701"/>
              </a:lnSpc>
            </a:pPr>
          </a:p>
          <a:p>
            <a:pPr algn="l">
              <a:lnSpc>
                <a:spcPts val="2701"/>
              </a:lnSpc>
            </a:pPr>
            <a:r>
              <a:rPr lang="en-US" sz="2250">
                <a:solidFill>
                  <a:srgbClr val="01B69B"/>
                </a:solidFill>
                <a:latin typeface="Calibri (MS)"/>
                <a:ea typeface="Calibri (MS)"/>
                <a:cs typeface="Calibri (MS)"/>
                <a:sym typeface="Calibri (MS)"/>
              </a:rPr>
              <a:t>Material destinat familiilor copiilor și adolescenților</a:t>
            </a:r>
          </a:p>
          <a:p>
            <a:pPr algn="l">
              <a:lnSpc>
                <a:spcPts val="2701"/>
              </a:lnSpc>
            </a:pPr>
          </a:p>
        </p:txBody>
      </p:sp>
      <p:grpSp>
        <p:nvGrpSpPr>
          <p:cNvPr name="Group 13" id="13"/>
          <p:cNvGrpSpPr/>
          <p:nvPr/>
        </p:nvGrpSpPr>
        <p:grpSpPr>
          <a:xfrm rot="0">
            <a:off x="945642" y="9119035"/>
            <a:ext cx="3522174" cy="547773"/>
            <a:chOff x="0" y="0"/>
            <a:chExt cx="4696231" cy="730364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696235" cy="730365"/>
            </a:xfrm>
            <a:custGeom>
              <a:avLst/>
              <a:gdLst/>
              <a:ahLst/>
              <a:cxnLst/>
              <a:rect r="r" b="b" t="t" l="l"/>
              <a:pathLst>
                <a:path h="730365" w="4696235">
                  <a:moveTo>
                    <a:pt x="0" y="0"/>
                  </a:moveTo>
                  <a:lnTo>
                    <a:pt x="4696235" y="0"/>
                  </a:lnTo>
                  <a:lnTo>
                    <a:pt x="4696235" y="730365"/>
                  </a:lnTo>
                  <a:lnTo>
                    <a:pt x="0" y="730365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l="0" t="-75288" r="0" b="-75288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4696231" cy="76846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Septembrie -  Octombrie 2026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6696189" y="1836715"/>
            <a:ext cx="6696456" cy="2289410"/>
            <a:chOff x="0" y="0"/>
            <a:chExt cx="8928608" cy="3052547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928608" cy="3052552"/>
            </a:xfrm>
            <a:custGeom>
              <a:avLst/>
              <a:gdLst/>
              <a:ahLst/>
              <a:cxnLst/>
              <a:rect r="r" b="b" t="t" l="l"/>
              <a:pathLst>
                <a:path h="3052552" w="8928608">
                  <a:moveTo>
                    <a:pt x="0" y="0"/>
                  </a:moveTo>
                  <a:lnTo>
                    <a:pt x="8928608" y="0"/>
                  </a:lnTo>
                  <a:lnTo>
                    <a:pt x="8928608" y="3052552"/>
                  </a:lnTo>
                  <a:lnTo>
                    <a:pt x="0" y="3052552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l="0" t="-6993" r="0" b="-6992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47625"/>
              <a:ext cx="8928608" cy="3100172"/>
            </a:xfrm>
            <a:prstGeom prst="rect">
              <a:avLst/>
            </a:prstGeom>
          </p:spPr>
          <p:txBody>
            <a:bodyPr anchor="b" rtlCol="false" tIns="0" lIns="0" bIns="0" rIns="0"/>
            <a:lstStyle/>
            <a:p>
              <a:pPr algn="l">
                <a:lnSpc>
                  <a:spcPts val="5348"/>
                </a:lnSpc>
              </a:pPr>
              <a:r>
                <a:rPr lang="en-US" sz="4951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Promovarea alimentației sănătoase și a activității fizice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429" y="-14316"/>
            <a:ext cx="1148220" cy="10318575"/>
            <a:chOff x="0" y="0"/>
            <a:chExt cx="1530960" cy="137581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985" cy="13758038"/>
            </a:xfrm>
            <a:custGeom>
              <a:avLst/>
              <a:gdLst/>
              <a:ahLst/>
              <a:cxnLst/>
              <a:rect r="r" b="b" t="t" l="l"/>
              <a:pathLst>
                <a:path h="13758038" w="1530985">
                  <a:moveTo>
                    <a:pt x="0" y="0"/>
                  </a:moveTo>
                  <a:lnTo>
                    <a:pt x="1530985" y="0"/>
                  </a:lnTo>
                  <a:lnTo>
                    <a:pt x="1530985" y="13758038"/>
                  </a:lnTo>
                  <a:lnTo>
                    <a:pt x="0" y="13758038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723" y="664731"/>
            <a:ext cx="773039" cy="1122016"/>
          </a:xfrm>
          <a:custGeom>
            <a:avLst/>
            <a:gdLst/>
            <a:ahLst/>
            <a:cxnLst/>
            <a:rect r="r" b="b" t="t" l="l"/>
            <a:pathLst>
              <a:path h="1122016" w="773039">
                <a:moveTo>
                  <a:pt x="0" y="0"/>
                </a:moveTo>
                <a:lnTo>
                  <a:pt x="773040" y="0"/>
                </a:lnTo>
                <a:lnTo>
                  <a:pt x="773040" y="1122016"/>
                </a:lnTo>
                <a:lnTo>
                  <a:pt x="0" y="11220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065562" y="8757370"/>
            <a:ext cx="1039530" cy="386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0" y="9550117"/>
            <a:ext cx="1145791" cy="549126"/>
            <a:chOff x="0" y="0"/>
            <a:chExt cx="1527721" cy="73216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527717" cy="732166"/>
            </a:xfrm>
            <a:custGeom>
              <a:avLst/>
              <a:gdLst/>
              <a:ahLst/>
              <a:cxnLst/>
              <a:rect r="r" b="b" t="t" l="l"/>
              <a:pathLst>
                <a:path h="732166" w="1527717">
                  <a:moveTo>
                    <a:pt x="0" y="0"/>
                  </a:moveTo>
                  <a:lnTo>
                    <a:pt x="1527717" y="0"/>
                  </a:lnTo>
                  <a:lnTo>
                    <a:pt x="1527717" y="732166"/>
                  </a:lnTo>
                  <a:lnTo>
                    <a:pt x="0" y="7321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1490" t="0" r="-1149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527721" cy="77979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11"/>
                </a:lnSpc>
              </a:pPr>
              <a:r>
                <a:rPr lang="en-US" sz="2175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&lt;number&gt;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791338" y="-154772"/>
            <a:ext cx="10639996" cy="1331624"/>
            <a:chOff x="0" y="0"/>
            <a:chExt cx="14186662" cy="177549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4186663" cy="1775460"/>
            </a:xfrm>
            <a:custGeom>
              <a:avLst/>
              <a:gdLst/>
              <a:ahLst/>
              <a:cxnLst/>
              <a:rect r="r" b="b" t="t" l="l"/>
              <a:pathLst>
                <a:path h="1775460" w="14186663">
                  <a:moveTo>
                    <a:pt x="0" y="0"/>
                  </a:moveTo>
                  <a:lnTo>
                    <a:pt x="14186663" y="0"/>
                  </a:lnTo>
                  <a:lnTo>
                    <a:pt x="14186663" y="1775460"/>
                  </a:lnTo>
                  <a:lnTo>
                    <a:pt x="0" y="1775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7" t="0" r="-17" b="-2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8233772" y="1564405"/>
            <a:ext cx="9765106" cy="71826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969"/>
              </a:lnSpc>
            </a:pPr>
            <a:r>
              <a:rPr lang="en-US" sz="3601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Trăim într-o perioadă în care tentațiile nesănătoase (de la alimente procesate, până la timpul excesiv petrecut în fața ecranelor) sunt peste tot. </a:t>
            </a:r>
          </a:p>
          <a:p>
            <a:pPr algn="just">
              <a:lnSpc>
                <a:spcPts val="4969"/>
              </a:lnSpc>
            </a:pPr>
            <a:r>
              <a:rPr lang="en-US" sz="3601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Știați că la nivel european, aproape </a:t>
            </a:r>
            <a:r>
              <a:rPr lang="en-US" sz="3601" b="true">
                <a:solidFill>
                  <a:srgbClr val="FF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 din 3 </a:t>
            </a:r>
            <a:r>
              <a:rPr lang="en-US" sz="3601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copii de vârstă școlară este supraponderal și </a:t>
            </a:r>
            <a:r>
              <a:rPr lang="en-US" sz="3601" b="true">
                <a:solidFill>
                  <a:srgbClr val="FF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 din 8 </a:t>
            </a:r>
            <a:r>
              <a:rPr lang="en-US" sz="3601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este obez? </a:t>
            </a:r>
          </a:p>
          <a:p>
            <a:pPr algn="just">
              <a:lnSpc>
                <a:spcPts val="4969"/>
              </a:lnSpc>
            </a:pPr>
            <a:r>
              <a:rPr lang="en-US" sz="3601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Și poate mai surprinzător, problemele de sănătate care apăreau cândva la adulți, cum ar fi  </a:t>
            </a:r>
            <a:r>
              <a:rPr lang="en-US" sz="3601" b="true">
                <a:solidFill>
                  <a:srgbClr val="FF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diabetul </a:t>
            </a:r>
            <a:r>
              <a:rPr lang="en-US" sz="3601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și</a:t>
            </a:r>
            <a:r>
              <a:rPr lang="en-US" sz="3601" b="true">
                <a:solidFill>
                  <a:srgbClr val="FF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hipertensiunea</a:t>
            </a:r>
            <a:r>
              <a:rPr lang="en-US" sz="3601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, încep să apară tot mai des la copii și adolescenți. 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083935" y="2146259"/>
            <a:ext cx="6860677" cy="6197298"/>
            <a:chOff x="0" y="0"/>
            <a:chExt cx="9147569" cy="826306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9147556" cy="8263128"/>
            </a:xfrm>
            <a:custGeom>
              <a:avLst/>
              <a:gdLst/>
              <a:ahLst/>
              <a:cxnLst/>
              <a:rect r="r" b="b" t="t" l="l"/>
              <a:pathLst>
                <a:path h="8263128" w="9147556">
                  <a:moveTo>
                    <a:pt x="0" y="0"/>
                  </a:moveTo>
                  <a:lnTo>
                    <a:pt x="9147556" y="0"/>
                  </a:lnTo>
                  <a:lnTo>
                    <a:pt x="9147556" y="8263128"/>
                  </a:lnTo>
                  <a:lnTo>
                    <a:pt x="0" y="82631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7800" t="0" r="-17800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429" y="-14316"/>
            <a:ext cx="1148220" cy="10318575"/>
            <a:chOff x="0" y="0"/>
            <a:chExt cx="1530960" cy="137581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985" cy="13758038"/>
            </a:xfrm>
            <a:custGeom>
              <a:avLst/>
              <a:gdLst/>
              <a:ahLst/>
              <a:cxnLst/>
              <a:rect r="r" b="b" t="t" l="l"/>
              <a:pathLst>
                <a:path h="13758038" w="1530985">
                  <a:moveTo>
                    <a:pt x="0" y="0"/>
                  </a:moveTo>
                  <a:lnTo>
                    <a:pt x="1530985" y="0"/>
                  </a:lnTo>
                  <a:lnTo>
                    <a:pt x="1530985" y="13758038"/>
                  </a:lnTo>
                  <a:lnTo>
                    <a:pt x="0" y="13758038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723" y="664731"/>
            <a:ext cx="773039" cy="1122016"/>
          </a:xfrm>
          <a:custGeom>
            <a:avLst/>
            <a:gdLst/>
            <a:ahLst/>
            <a:cxnLst/>
            <a:rect r="r" b="b" t="t" l="l"/>
            <a:pathLst>
              <a:path h="1122016" w="773039">
                <a:moveTo>
                  <a:pt x="0" y="0"/>
                </a:moveTo>
                <a:lnTo>
                  <a:pt x="773040" y="0"/>
                </a:lnTo>
                <a:lnTo>
                  <a:pt x="773040" y="1122016"/>
                </a:lnTo>
                <a:lnTo>
                  <a:pt x="0" y="11220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065562" y="8757370"/>
            <a:ext cx="1039530" cy="386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0" y="9550117"/>
            <a:ext cx="1145791" cy="549126"/>
            <a:chOff x="0" y="0"/>
            <a:chExt cx="1527721" cy="73216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527717" cy="732166"/>
            </a:xfrm>
            <a:custGeom>
              <a:avLst/>
              <a:gdLst/>
              <a:ahLst/>
              <a:cxnLst/>
              <a:rect r="r" b="b" t="t" l="l"/>
              <a:pathLst>
                <a:path h="732166" w="1527717">
                  <a:moveTo>
                    <a:pt x="0" y="0"/>
                  </a:moveTo>
                  <a:lnTo>
                    <a:pt x="1527717" y="0"/>
                  </a:lnTo>
                  <a:lnTo>
                    <a:pt x="1527717" y="732166"/>
                  </a:lnTo>
                  <a:lnTo>
                    <a:pt x="0" y="7321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1490" t="0" r="-1149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527721" cy="77979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11"/>
                </a:lnSpc>
              </a:pPr>
              <a:r>
                <a:rPr lang="en-US" sz="2175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&lt;number&gt;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791338" y="-154772"/>
            <a:ext cx="10639996" cy="1331624"/>
            <a:chOff x="0" y="0"/>
            <a:chExt cx="14186662" cy="177549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4186663" cy="1775460"/>
            </a:xfrm>
            <a:custGeom>
              <a:avLst/>
              <a:gdLst/>
              <a:ahLst/>
              <a:cxnLst/>
              <a:rect r="r" b="b" t="t" l="l"/>
              <a:pathLst>
                <a:path h="1775460" w="14186663">
                  <a:moveTo>
                    <a:pt x="0" y="0"/>
                  </a:moveTo>
                  <a:lnTo>
                    <a:pt x="14186663" y="0"/>
                  </a:lnTo>
                  <a:lnTo>
                    <a:pt x="14186663" y="1775460"/>
                  </a:lnTo>
                  <a:lnTo>
                    <a:pt x="0" y="1775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7" t="0" r="-17" b="-2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8377733" y="931812"/>
            <a:ext cx="9187624" cy="79774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457"/>
              </a:lnSpc>
            </a:pPr>
          </a:p>
          <a:p>
            <a:pPr algn="just">
              <a:lnSpc>
                <a:spcPts val="3457"/>
              </a:lnSpc>
            </a:pPr>
            <a:r>
              <a:rPr lang="en-US" b="true" sz="3601" i="true">
                <a:solidFill>
                  <a:srgbClr val="262262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În spatele acestor cifre, nu sunt doar statistici, sunt obiceiuri zilnice, care se formează în familie:</a:t>
            </a:r>
          </a:p>
          <a:p>
            <a:pPr algn="just">
              <a:lnSpc>
                <a:spcPts val="3457"/>
              </a:lnSpc>
            </a:pPr>
            <a:r>
              <a:rPr lang="en-US" b="true" sz="3601" i="true">
                <a:solidFill>
                  <a:srgbClr val="262262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 </a:t>
            </a:r>
          </a:p>
          <a:p>
            <a:pPr algn="just" marL="325654" indent="-162827" lvl="1">
              <a:lnSpc>
                <a:spcPts val="3457"/>
              </a:lnSpc>
              <a:buFont typeface="Arial"/>
              <a:buChar char="•"/>
            </a:pPr>
            <a:r>
              <a:rPr lang="en-US" b="true" sz="3601" i="true">
                <a:solidFill>
                  <a:srgbClr val="262262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Ce mănâncă copiii?</a:t>
            </a:r>
          </a:p>
          <a:p>
            <a:pPr algn="just">
              <a:lnSpc>
                <a:spcPts val="3457"/>
              </a:lnSpc>
            </a:pPr>
            <a:r>
              <a:rPr lang="en-US" b="true" sz="3601" i="true">
                <a:solidFill>
                  <a:srgbClr val="262262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 </a:t>
            </a:r>
          </a:p>
          <a:p>
            <a:pPr algn="just" marL="325654" indent="-162827" lvl="1">
              <a:lnSpc>
                <a:spcPts val="3457"/>
              </a:lnSpc>
              <a:buFont typeface="Arial"/>
              <a:buChar char="•"/>
            </a:pPr>
            <a:r>
              <a:rPr lang="en-US" b="true" sz="3601" i="true">
                <a:solidFill>
                  <a:srgbClr val="262262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Cât se mișcă? </a:t>
            </a:r>
          </a:p>
          <a:p>
            <a:pPr algn="just">
              <a:lnSpc>
                <a:spcPts val="3457"/>
              </a:lnSpc>
            </a:pPr>
          </a:p>
          <a:p>
            <a:pPr algn="just" marL="326010" indent="-163005" lvl="1">
              <a:lnSpc>
                <a:spcPts val="3457"/>
              </a:lnSpc>
              <a:buFont typeface="Arial"/>
              <a:buChar char="•"/>
            </a:pPr>
            <a:r>
              <a:rPr lang="en-US" b="true" sz="3601" i="true">
                <a:solidFill>
                  <a:srgbClr val="262262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Cât timp petrec în fața ecranelor?</a:t>
            </a:r>
          </a:p>
          <a:p>
            <a:pPr algn="just" marL="326010" indent="-163005" lvl="1">
              <a:lnSpc>
                <a:spcPts val="3457"/>
              </a:lnSpc>
            </a:pPr>
            <a:r>
              <a:rPr lang="en-US" b="true" sz="3601" i="true">
                <a:solidFill>
                  <a:srgbClr val="262262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  </a:t>
            </a:r>
          </a:p>
          <a:p>
            <a:pPr algn="just" marL="326010" indent="-163005" lvl="1">
              <a:lnSpc>
                <a:spcPts val="3457"/>
              </a:lnSpc>
            </a:pPr>
            <a:r>
              <a:rPr lang="en-US" b="true" sz="3601" i="true">
                <a:solidFill>
                  <a:srgbClr val="00B05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Înseamnă că părinții au puterea reală de a schimba lucrurile. </a:t>
            </a:r>
          </a:p>
          <a:p>
            <a:pPr algn="just" marL="326010" indent="-163005" lvl="1">
              <a:lnSpc>
                <a:spcPts val="3457"/>
              </a:lnSpc>
            </a:pPr>
          </a:p>
          <a:p>
            <a:pPr algn="just" marL="326010" indent="-163005" lvl="1">
              <a:lnSpc>
                <a:spcPts val="3457"/>
              </a:lnSpc>
            </a:pPr>
            <a:r>
              <a:rPr lang="en-US" b="true" sz="3601" i="true">
                <a:solidFill>
                  <a:srgbClr val="0070C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Scopul acestei prezentări este să vedem ce se poate face concret, </a:t>
            </a:r>
            <a:r>
              <a:rPr lang="en-US" b="true" sz="3601" i="true">
                <a:solidFill>
                  <a:srgbClr val="00B05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acasă,</a:t>
            </a:r>
            <a:r>
              <a:rPr lang="en-US" b="true" sz="3601" i="true">
                <a:solidFill>
                  <a:srgbClr val="0070C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 pentru a construi obiceiuri sănătoase pe termen lung.</a:t>
            </a:r>
          </a:p>
          <a:p>
            <a:pPr algn="l" marL="326010" indent="-163005" lvl="1">
              <a:lnSpc>
                <a:spcPts val="3457"/>
              </a:lnSpc>
            </a:pPr>
          </a:p>
        </p:txBody>
      </p:sp>
      <p:grpSp>
        <p:nvGrpSpPr>
          <p:cNvPr name="Group 12" id="12"/>
          <p:cNvGrpSpPr/>
          <p:nvPr/>
        </p:nvGrpSpPr>
        <p:grpSpPr>
          <a:xfrm rot="0">
            <a:off x="1791338" y="1913963"/>
            <a:ext cx="6494955" cy="7203710"/>
            <a:chOff x="0" y="0"/>
            <a:chExt cx="8659940" cy="960494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660003" cy="9605010"/>
            </a:xfrm>
            <a:custGeom>
              <a:avLst/>
              <a:gdLst/>
              <a:ahLst/>
              <a:cxnLst/>
              <a:rect r="r" b="b" t="t" l="l"/>
              <a:pathLst>
                <a:path h="9605010" w="8660003">
                  <a:moveTo>
                    <a:pt x="0" y="0"/>
                  </a:moveTo>
                  <a:lnTo>
                    <a:pt x="8660003" y="0"/>
                  </a:lnTo>
                  <a:lnTo>
                    <a:pt x="8660003" y="9605010"/>
                  </a:lnTo>
                  <a:lnTo>
                    <a:pt x="0" y="96050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161" t="0" r="-2161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429" y="-14316"/>
            <a:ext cx="1148220" cy="10318575"/>
            <a:chOff x="0" y="0"/>
            <a:chExt cx="1530960" cy="137581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985" cy="13758038"/>
            </a:xfrm>
            <a:custGeom>
              <a:avLst/>
              <a:gdLst/>
              <a:ahLst/>
              <a:cxnLst/>
              <a:rect r="r" b="b" t="t" l="l"/>
              <a:pathLst>
                <a:path h="13758038" w="1530985">
                  <a:moveTo>
                    <a:pt x="0" y="0"/>
                  </a:moveTo>
                  <a:lnTo>
                    <a:pt x="1530985" y="0"/>
                  </a:lnTo>
                  <a:lnTo>
                    <a:pt x="1530985" y="13758038"/>
                  </a:lnTo>
                  <a:lnTo>
                    <a:pt x="0" y="13758038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723" y="664731"/>
            <a:ext cx="773039" cy="1122016"/>
          </a:xfrm>
          <a:custGeom>
            <a:avLst/>
            <a:gdLst/>
            <a:ahLst/>
            <a:cxnLst/>
            <a:rect r="r" b="b" t="t" l="l"/>
            <a:pathLst>
              <a:path h="1122016" w="773039">
                <a:moveTo>
                  <a:pt x="0" y="0"/>
                </a:moveTo>
                <a:lnTo>
                  <a:pt x="773040" y="0"/>
                </a:lnTo>
                <a:lnTo>
                  <a:pt x="773040" y="1122016"/>
                </a:lnTo>
                <a:lnTo>
                  <a:pt x="0" y="11220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065562" y="8757370"/>
            <a:ext cx="1039530" cy="386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0" y="9550117"/>
            <a:ext cx="1145791" cy="549126"/>
            <a:chOff x="0" y="0"/>
            <a:chExt cx="1527721" cy="73216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527717" cy="732166"/>
            </a:xfrm>
            <a:custGeom>
              <a:avLst/>
              <a:gdLst/>
              <a:ahLst/>
              <a:cxnLst/>
              <a:rect r="r" b="b" t="t" l="l"/>
              <a:pathLst>
                <a:path h="732166" w="1527717">
                  <a:moveTo>
                    <a:pt x="0" y="0"/>
                  </a:moveTo>
                  <a:lnTo>
                    <a:pt x="1527717" y="0"/>
                  </a:lnTo>
                  <a:lnTo>
                    <a:pt x="1527717" y="732166"/>
                  </a:lnTo>
                  <a:lnTo>
                    <a:pt x="0" y="7321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1490" t="0" r="-1149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527721" cy="77979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11"/>
                </a:lnSpc>
              </a:pPr>
              <a:r>
                <a:rPr lang="en-US" sz="2175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&lt;number&gt;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791338" y="-154772"/>
            <a:ext cx="10639996" cy="1331624"/>
            <a:chOff x="0" y="0"/>
            <a:chExt cx="14186662" cy="177549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4186663" cy="1775460"/>
            </a:xfrm>
            <a:custGeom>
              <a:avLst/>
              <a:gdLst/>
              <a:ahLst/>
              <a:cxnLst/>
              <a:rect r="r" b="b" t="t" l="l"/>
              <a:pathLst>
                <a:path h="1775460" w="14186663">
                  <a:moveTo>
                    <a:pt x="0" y="0"/>
                  </a:moveTo>
                  <a:lnTo>
                    <a:pt x="14186663" y="0"/>
                  </a:lnTo>
                  <a:lnTo>
                    <a:pt x="14186663" y="1775460"/>
                  </a:lnTo>
                  <a:lnTo>
                    <a:pt x="0" y="1775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7" t="0" r="-17" b="-2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698031" y="1112920"/>
            <a:ext cx="8104765" cy="81513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52"/>
              </a:lnSpc>
            </a:pPr>
          </a:p>
          <a:p>
            <a:pPr algn="just">
              <a:lnSpc>
                <a:spcPts val="2852"/>
              </a:lnSpc>
            </a:pPr>
          </a:p>
          <a:p>
            <a:pPr algn="just">
              <a:lnSpc>
                <a:spcPts val="3111"/>
              </a:lnSpc>
            </a:pPr>
            <a:r>
              <a:rPr lang="en-US" b="true" sz="3601" i="true">
                <a:solidFill>
                  <a:srgbClr val="00B05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Un stil de viață sănătos nu înseamnă doar evitarea bolilor, ci și dezvoltarea armonioasă a copilului și adolescentului.</a:t>
            </a:r>
          </a:p>
          <a:p>
            <a:pPr algn="just">
              <a:lnSpc>
                <a:spcPts val="2852"/>
              </a:lnSpc>
            </a:pPr>
          </a:p>
          <a:p>
            <a:pPr algn="just">
              <a:lnSpc>
                <a:spcPts val="2852"/>
              </a:lnSpc>
            </a:pPr>
            <a:r>
              <a:rPr lang="en-US" b="true" sz="3301" i="true">
                <a:solidFill>
                  <a:srgbClr val="262262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 Alimentația corectă și mișcarea contribuie la:</a:t>
            </a:r>
          </a:p>
          <a:p>
            <a:pPr algn="just">
              <a:lnSpc>
                <a:spcPts val="2852"/>
              </a:lnSpc>
            </a:pPr>
          </a:p>
          <a:p>
            <a:pPr algn="just" marL="298516" indent="-149258" lvl="1">
              <a:lnSpc>
                <a:spcPts val="2852"/>
              </a:lnSpc>
              <a:buFont typeface="Arial"/>
              <a:buChar char="•"/>
            </a:pPr>
            <a:r>
              <a:rPr lang="en-US" b="true" sz="3301" i="true">
                <a:solidFill>
                  <a:srgbClr val="262262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Energie;</a:t>
            </a:r>
          </a:p>
          <a:p>
            <a:pPr algn="just">
              <a:lnSpc>
                <a:spcPts val="2852"/>
              </a:lnSpc>
            </a:pPr>
          </a:p>
          <a:p>
            <a:pPr algn="just" marL="298516" indent="-149258" lvl="1">
              <a:lnSpc>
                <a:spcPts val="2852"/>
              </a:lnSpc>
              <a:buFont typeface="Arial"/>
              <a:buChar char="•"/>
            </a:pPr>
            <a:r>
              <a:rPr lang="en-US" b="true" sz="3301" i="true">
                <a:solidFill>
                  <a:srgbClr val="262262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Concentrare;</a:t>
            </a:r>
          </a:p>
          <a:p>
            <a:pPr algn="just">
              <a:lnSpc>
                <a:spcPts val="2852"/>
              </a:lnSpc>
            </a:pPr>
          </a:p>
          <a:p>
            <a:pPr algn="just" marL="298516" indent="-149258" lvl="1">
              <a:lnSpc>
                <a:spcPts val="2852"/>
              </a:lnSpc>
              <a:buFont typeface="Arial"/>
              <a:buChar char="•"/>
            </a:pPr>
            <a:r>
              <a:rPr lang="en-US" b="true" sz="3301" i="true">
                <a:solidFill>
                  <a:srgbClr val="262262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Rezultate mai bune la școală;</a:t>
            </a:r>
          </a:p>
          <a:p>
            <a:pPr algn="just">
              <a:lnSpc>
                <a:spcPts val="2852"/>
              </a:lnSpc>
            </a:pPr>
          </a:p>
          <a:p>
            <a:pPr algn="just" marL="298516" indent="-149258" lvl="1">
              <a:lnSpc>
                <a:spcPts val="2852"/>
              </a:lnSpc>
              <a:buFont typeface="Arial"/>
              <a:buChar char="•"/>
            </a:pPr>
            <a:r>
              <a:rPr lang="en-US" b="true" sz="3301" i="true">
                <a:solidFill>
                  <a:srgbClr val="262262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Somn bun și odihnitor;</a:t>
            </a:r>
          </a:p>
          <a:p>
            <a:pPr algn="just">
              <a:lnSpc>
                <a:spcPts val="2852"/>
              </a:lnSpc>
            </a:pPr>
          </a:p>
          <a:p>
            <a:pPr algn="just" marL="298516" indent="-149258" lvl="1">
              <a:lnSpc>
                <a:spcPts val="2852"/>
              </a:lnSpc>
              <a:buFont typeface="Arial"/>
              <a:buChar char="•"/>
            </a:pPr>
            <a:r>
              <a:rPr lang="en-US" b="true" sz="3301" i="true">
                <a:solidFill>
                  <a:srgbClr val="262262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O stare emoțională  echilibrată;</a:t>
            </a:r>
          </a:p>
          <a:p>
            <a:pPr algn="just">
              <a:lnSpc>
                <a:spcPts val="2852"/>
              </a:lnSpc>
            </a:pPr>
          </a:p>
          <a:p>
            <a:pPr algn="just" marL="298842" indent="-149421" lvl="1">
              <a:lnSpc>
                <a:spcPts val="2852"/>
              </a:lnSpc>
              <a:buFont typeface="Arial"/>
              <a:buChar char="•"/>
            </a:pPr>
            <a:r>
              <a:rPr lang="en-US" b="true" sz="3301" i="true">
                <a:solidFill>
                  <a:srgbClr val="262262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Prevenirea unor afecțiuni, precum: </a:t>
            </a:r>
            <a:r>
              <a:rPr lang="en-US" b="true" sz="3301" i="true">
                <a:solidFill>
                  <a:srgbClr val="FF000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obezitatea, diabetul </a:t>
            </a:r>
            <a:r>
              <a:rPr lang="en-US" b="true" sz="3301" i="true">
                <a:solidFill>
                  <a:srgbClr val="262262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și</a:t>
            </a:r>
            <a:r>
              <a:rPr lang="en-US" b="true" sz="3301" i="true">
                <a:solidFill>
                  <a:srgbClr val="FF000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 afecțiunile cardiovasculare</a:t>
            </a:r>
            <a:r>
              <a:rPr lang="en-US" b="true" sz="3301" i="true">
                <a:solidFill>
                  <a:srgbClr val="262262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, care apar din ce în ce mai devreme în viață.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0218363" y="2390432"/>
            <a:ext cx="7709887" cy="6660528"/>
            <a:chOff x="0" y="0"/>
            <a:chExt cx="10279850" cy="888070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279888" cy="8880729"/>
            </a:xfrm>
            <a:custGeom>
              <a:avLst/>
              <a:gdLst/>
              <a:ahLst/>
              <a:cxnLst/>
              <a:rect r="r" b="b" t="t" l="l"/>
              <a:pathLst>
                <a:path h="8880729" w="10279888">
                  <a:moveTo>
                    <a:pt x="0" y="0"/>
                  </a:moveTo>
                  <a:lnTo>
                    <a:pt x="10279888" y="0"/>
                  </a:lnTo>
                  <a:lnTo>
                    <a:pt x="10279888" y="8880729"/>
                  </a:lnTo>
                  <a:lnTo>
                    <a:pt x="0" y="88807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9478" t="0" r="-29477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429" y="-14316"/>
            <a:ext cx="1148220" cy="10318575"/>
            <a:chOff x="0" y="0"/>
            <a:chExt cx="1530960" cy="137581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985" cy="13758038"/>
            </a:xfrm>
            <a:custGeom>
              <a:avLst/>
              <a:gdLst/>
              <a:ahLst/>
              <a:cxnLst/>
              <a:rect r="r" b="b" t="t" l="l"/>
              <a:pathLst>
                <a:path h="13758038" w="1530985">
                  <a:moveTo>
                    <a:pt x="0" y="0"/>
                  </a:moveTo>
                  <a:lnTo>
                    <a:pt x="1530985" y="0"/>
                  </a:lnTo>
                  <a:lnTo>
                    <a:pt x="1530985" y="13758038"/>
                  </a:lnTo>
                  <a:lnTo>
                    <a:pt x="0" y="13758038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723" y="664731"/>
            <a:ext cx="773039" cy="1122016"/>
          </a:xfrm>
          <a:custGeom>
            <a:avLst/>
            <a:gdLst/>
            <a:ahLst/>
            <a:cxnLst/>
            <a:rect r="r" b="b" t="t" l="l"/>
            <a:pathLst>
              <a:path h="1122016" w="773039">
                <a:moveTo>
                  <a:pt x="0" y="0"/>
                </a:moveTo>
                <a:lnTo>
                  <a:pt x="773040" y="0"/>
                </a:lnTo>
                <a:lnTo>
                  <a:pt x="773040" y="1122016"/>
                </a:lnTo>
                <a:lnTo>
                  <a:pt x="0" y="11220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065562" y="8757370"/>
            <a:ext cx="1039530" cy="386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0" y="9550117"/>
            <a:ext cx="1145791" cy="549126"/>
            <a:chOff x="0" y="0"/>
            <a:chExt cx="1527721" cy="73216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527717" cy="732166"/>
            </a:xfrm>
            <a:custGeom>
              <a:avLst/>
              <a:gdLst/>
              <a:ahLst/>
              <a:cxnLst/>
              <a:rect r="r" b="b" t="t" l="l"/>
              <a:pathLst>
                <a:path h="732166" w="1527717">
                  <a:moveTo>
                    <a:pt x="0" y="0"/>
                  </a:moveTo>
                  <a:lnTo>
                    <a:pt x="1527717" y="0"/>
                  </a:lnTo>
                  <a:lnTo>
                    <a:pt x="1527717" y="732166"/>
                  </a:lnTo>
                  <a:lnTo>
                    <a:pt x="0" y="7321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1490" t="0" r="-1149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527721" cy="77979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11"/>
                </a:lnSpc>
              </a:pPr>
              <a:r>
                <a:rPr lang="en-US" sz="2175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&lt;number&gt;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791338" y="-154772"/>
            <a:ext cx="10639996" cy="1331624"/>
            <a:chOff x="0" y="0"/>
            <a:chExt cx="14186662" cy="177549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4186663" cy="1775460"/>
            </a:xfrm>
            <a:custGeom>
              <a:avLst/>
              <a:gdLst/>
              <a:ahLst/>
              <a:cxnLst/>
              <a:rect r="r" b="b" t="t" l="l"/>
              <a:pathLst>
                <a:path h="1775460" w="14186663">
                  <a:moveTo>
                    <a:pt x="0" y="0"/>
                  </a:moveTo>
                  <a:lnTo>
                    <a:pt x="14186663" y="0"/>
                  </a:lnTo>
                  <a:lnTo>
                    <a:pt x="14186663" y="1775460"/>
                  </a:lnTo>
                  <a:lnTo>
                    <a:pt x="0" y="1775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7" t="0" r="-17" b="-2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698298" y="1131970"/>
            <a:ext cx="8906170" cy="8377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81"/>
              </a:lnSpc>
            </a:pPr>
            <a:r>
              <a:rPr lang="en-US" sz="3001" b="true">
                <a:solidFill>
                  <a:srgbClr val="FF0000"/>
                </a:solidFill>
                <a:latin typeface="Arial Bold"/>
                <a:ea typeface="Arial Bold"/>
                <a:cs typeface="Arial Bold"/>
                <a:sym typeface="Arial Bold"/>
              </a:rPr>
              <a:t>Obezitatea copilului induce un risc crescut de apariție a bolilor cronice atât în copilărie, cât și la viitorul adult:</a:t>
            </a:r>
          </a:p>
          <a:p>
            <a:pPr algn="just">
              <a:lnSpc>
                <a:spcPts val="2881"/>
              </a:lnSpc>
            </a:pPr>
          </a:p>
          <a:p>
            <a:pPr algn="just" marL="208083" indent="-104041" lvl="1">
              <a:lnSpc>
                <a:spcPts val="2209"/>
              </a:lnSpc>
              <a:buFont typeface="Arial"/>
              <a:buChar char="•"/>
            </a:pPr>
            <a:r>
              <a:rPr lang="en-US" b="true" sz="2301">
                <a:solidFill>
                  <a:srgbClr val="262262"/>
                </a:solidFill>
                <a:latin typeface="Arial Bold"/>
                <a:ea typeface="Arial Bold"/>
                <a:cs typeface="Arial Bold"/>
                <a:sym typeface="Arial Bold"/>
              </a:rPr>
              <a:t>HTA în copilărie și adolescență;</a:t>
            </a:r>
          </a:p>
          <a:p>
            <a:pPr algn="just">
              <a:lnSpc>
                <a:spcPts val="2209"/>
              </a:lnSpc>
            </a:pPr>
          </a:p>
          <a:p>
            <a:pPr algn="just" marL="208083" indent="-104041" lvl="1">
              <a:lnSpc>
                <a:spcPts val="2209"/>
              </a:lnSpc>
              <a:buFont typeface="Arial"/>
              <a:buChar char="•"/>
            </a:pPr>
            <a:r>
              <a:rPr lang="en-US" b="true" sz="2301">
                <a:solidFill>
                  <a:srgbClr val="262262"/>
                </a:solidFill>
                <a:latin typeface="Arial Bold"/>
                <a:ea typeface="Arial Bold"/>
                <a:cs typeface="Arial Bold"/>
                <a:sym typeface="Arial Bold"/>
              </a:rPr>
              <a:t>hiperlipidemie (creșterea grăsimilor în sânge); </a:t>
            </a:r>
          </a:p>
          <a:p>
            <a:pPr algn="just">
              <a:lnSpc>
                <a:spcPts val="2209"/>
              </a:lnSpc>
            </a:pPr>
          </a:p>
          <a:p>
            <a:pPr algn="just" marL="208083" indent="-104041" lvl="1">
              <a:lnSpc>
                <a:spcPts val="2209"/>
              </a:lnSpc>
              <a:buFont typeface="Arial"/>
              <a:buChar char="•"/>
            </a:pPr>
            <a:r>
              <a:rPr lang="en-US" b="true" sz="2301">
                <a:solidFill>
                  <a:srgbClr val="262262"/>
                </a:solidFill>
                <a:latin typeface="Arial Bold"/>
                <a:ea typeface="Arial Bold"/>
                <a:cs typeface="Arial Bold"/>
                <a:sym typeface="Arial Bold"/>
              </a:rPr>
              <a:t>prediabet și diabet; </a:t>
            </a:r>
          </a:p>
          <a:p>
            <a:pPr algn="just">
              <a:lnSpc>
                <a:spcPts val="2209"/>
              </a:lnSpc>
            </a:pPr>
          </a:p>
          <a:p>
            <a:pPr algn="just" marL="208083" indent="-104041" lvl="1">
              <a:lnSpc>
                <a:spcPts val="2209"/>
              </a:lnSpc>
              <a:buFont typeface="Arial"/>
              <a:buChar char="•"/>
            </a:pPr>
            <a:r>
              <a:rPr lang="en-US" b="true" sz="2301">
                <a:solidFill>
                  <a:srgbClr val="262262"/>
                </a:solidFill>
                <a:latin typeface="Arial Bold"/>
                <a:ea typeface="Arial Bold"/>
                <a:cs typeface="Arial Bold"/>
                <a:sym typeface="Arial Bold"/>
              </a:rPr>
              <a:t>sindrom metabolic; </a:t>
            </a:r>
          </a:p>
          <a:p>
            <a:pPr algn="just">
              <a:lnSpc>
                <a:spcPts val="2209"/>
              </a:lnSpc>
            </a:pPr>
          </a:p>
          <a:p>
            <a:pPr algn="just" marL="208083" indent="-104041" lvl="1">
              <a:lnSpc>
                <a:spcPts val="2209"/>
              </a:lnSpc>
              <a:buFont typeface="Arial"/>
              <a:buChar char="•"/>
            </a:pPr>
            <a:r>
              <a:rPr lang="en-US" b="true" sz="2301">
                <a:solidFill>
                  <a:srgbClr val="262262"/>
                </a:solidFill>
                <a:latin typeface="Arial Bold"/>
                <a:ea typeface="Arial Bold"/>
                <a:cs typeface="Arial Bold"/>
                <a:sym typeface="Arial Bold"/>
              </a:rPr>
              <a:t>steatoză hepatică nonalcoolică;</a:t>
            </a:r>
          </a:p>
          <a:p>
            <a:pPr algn="just">
              <a:lnSpc>
                <a:spcPts val="2209"/>
              </a:lnSpc>
            </a:pPr>
          </a:p>
          <a:p>
            <a:pPr algn="just" marL="208083" indent="-104041" lvl="1">
              <a:lnSpc>
                <a:spcPts val="2209"/>
              </a:lnSpc>
              <a:buFont typeface="Arial"/>
              <a:buChar char="•"/>
            </a:pPr>
            <a:r>
              <a:rPr lang="en-US" b="true" sz="2301">
                <a:solidFill>
                  <a:srgbClr val="262262"/>
                </a:solidFill>
                <a:latin typeface="Arial Bold"/>
                <a:ea typeface="Arial Bold"/>
                <a:cs typeface="Arial Bold"/>
                <a:sym typeface="Arial Bold"/>
              </a:rPr>
              <a:t>deficiență de vitamina D și B12;</a:t>
            </a:r>
          </a:p>
          <a:p>
            <a:pPr algn="just">
              <a:lnSpc>
                <a:spcPts val="2209"/>
              </a:lnSpc>
            </a:pPr>
          </a:p>
          <a:p>
            <a:pPr algn="just" marL="208083" indent="-104041" lvl="1">
              <a:lnSpc>
                <a:spcPts val="2209"/>
              </a:lnSpc>
              <a:buFont typeface="Arial"/>
              <a:buChar char="•"/>
            </a:pPr>
            <a:r>
              <a:rPr lang="en-US" b="true" sz="2301">
                <a:solidFill>
                  <a:srgbClr val="262262"/>
                </a:solidFill>
                <a:latin typeface="Arial Bold"/>
                <a:ea typeface="Arial Bold"/>
                <a:cs typeface="Arial Bold"/>
                <a:sym typeface="Arial Bold"/>
              </a:rPr>
              <a:t>apnee obstructivă în somn;</a:t>
            </a:r>
          </a:p>
          <a:p>
            <a:pPr algn="just">
              <a:lnSpc>
                <a:spcPts val="2209"/>
              </a:lnSpc>
            </a:pPr>
          </a:p>
          <a:p>
            <a:pPr algn="just" marL="208083" indent="-104041" lvl="1">
              <a:lnSpc>
                <a:spcPts val="2209"/>
              </a:lnSpc>
              <a:buFont typeface="Arial"/>
              <a:buChar char="•"/>
            </a:pPr>
            <a:r>
              <a:rPr lang="en-US" b="true" sz="2301">
                <a:solidFill>
                  <a:srgbClr val="262262"/>
                </a:solidFill>
                <a:latin typeface="Arial Bold"/>
                <a:ea typeface="Arial Bold"/>
                <a:cs typeface="Arial Bold"/>
                <a:sym typeface="Arial Bold"/>
              </a:rPr>
              <a:t>sindromul ovarului polichistic; </a:t>
            </a:r>
          </a:p>
          <a:p>
            <a:pPr algn="just">
              <a:lnSpc>
                <a:spcPts val="2209"/>
              </a:lnSpc>
            </a:pPr>
          </a:p>
          <a:p>
            <a:pPr algn="just" marL="208083" indent="-104041" lvl="1">
              <a:lnSpc>
                <a:spcPts val="2209"/>
              </a:lnSpc>
              <a:buFont typeface="Arial"/>
              <a:buChar char="•"/>
            </a:pPr>
            <a:r>
              <a:rPr lang="en-US" b="true" sz="2301">
                <a:solidFill>
                  <a:srgbClr val="262262"/>
                </a:solidFill>
                <a:latin typeface="Arial Bold"/>
                <a:ea typeface="Arial Bold"/>
                <a:cs typeface="Arial Bold"/>
                <a:sym typeface="Arial Bold"/>
              </a:rPr>
              <a:t>pubertate accelerată; </a:t>
            </a:r>
          </a:p>
          <a:p>
            <a:pPr algn="just" marL="208311" indent="-104155" lvl="1">
              <a:lnSpc>
                <a:spcPts val="2209"/>
              </a:lnSpc>
              <a:buFont typeface="Arial"/>
              <a:buChar char="•"/>
            </a:pPr>
          </a:p>
          <a:p>
            <a:pPr algn="just" marL="208083" indent="-104042" lvl="1">
              <a:lnSpc>
                <a:spcPts val="2209"/>
              </a:lnSpc>
              <a:buFont typeface="Arial"/>
              <a:buChar char="•"/>
            </a:pPr>
            <a:r>
              <a:rPr lang="en-US" b="true" sz="2301">
                <a:solidFill>
                  <a:srgbClr val="262262"/>
                </a:solidFill>
                <a:latin typeface="Arial Bold"/>
                <a:ea typeface="Arial Bold"/>
                <a:cs typeface="Arial Bold"/>
                <a:sym typeface="Arial Bold"/>
              </a:rPr>
              <a:t>probleme ortopedice; </a:t>
            </a:r>
          </a:p>
          <a:p>
            <a:pPr algn="just">
              <a:lnSpc>
                <a:spcPts val="2209"/>
              </a:lnSpc>
            </a:pPr>
          </a:p>
          <a:p>
            <a:pPr algn="just" marL="208083" indent="-104042" lvl="1">
              <a:lnSpc>
                <a:spcPts val="2209"/>
              </a:lnSpc>
              <a:buFont typeface="Arial"/>
              <a:buChar char="•"/>
            </a:pPr>
            <a:r>
              <a:rPr lang="en-US" b="true" sz="2301">
                <a:solidFill>
                  <a:srgbClr val="262262"/>
                </a:solidFill>
                <a:latin typeface="Arial Bold"/>
                <a:ea typeface="Arial Bold"/>
                <a:cs typeface="Arial Bold"/>
                <a:sym typeface="Arial Bold"/>
              </a:rPr>
              <a:t>depresie; </a:t>
            </a:r>
          </a:p>
          <a:p>
            <a:pPr algn="just">
              <a:lnSpc>
                <a:spcPts val="2209"/>
              </a:lnSpc>
            </a:pPr>
          </a:p>
          <a:p>
            <a:pPr algn="just" marL="208083" indent="-104042" lvl="1">
              <a:lnSpc>
                <a:spcPts val="2209"/>
              </a:lnSpc>
              <a:buFont typeface="Arial"/>
              <a:buChar char="•"/>
            </a:pPr>
            <a:r>
              <a:rPr lang="en-US" b="true" sz="2301">
                <a:solidFill>
                  <a:srgbClr val="262262"/>
                </a:solidFill>
                <a:latin typeface="Arial Bold"/>
                <a:ea typeface="Arial Bold"/>
                <a:cs typeface="Arial Bold"/>
                <a:sym typeface="Arial Bold"/>
              </a:rPr>
              <a:t>stimă de sine scăzută;</a:t>
            </a:r>
          </a:p>
          <a:p>
            <a:pPr algn="just">
              <a:lnSpc>
                <a:spcPts val="2209"/>
              </a:lnSpc>
            </a:pPr>
          </a:p>
          <a:p>
            <a:pPr algn="just" marL="208311" indent="-104155" lvl="1">
              <a:lnSpc>
                <a:spcPts val="2209"/>
              </a:lnSpc>
              <a:buFont typeface="Arial"/>
              <a:buChar char="•"/>
            </a:pPr>
            <a:r>
              <a:rPr lang="en-US" b="true" sz="2301">
                <a:solidFill>
                  <a:srgbClr val="262262"/>
                </a:solidFill>
                <a:latin typeface="Arial Bold"/>
                <a:ea typeface="Arial Bold"/>
                <a:cs typeface="Arial Bold"/>
                <a:sym typeface="Arial Bold"/>
              </a:rPr>
              <a:t>calitate mai slabă a vieții.</a:t>
            </a:r>
            <a:r>
              <a:rPr lang="en-US" b="true" sz="2301">
                <a:solidFill>
                  <a:srgbClr val="6D6D6D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9615754" y="1991487"/>
            <a:ext cx="7933811" cy="6872564"/>
            <a:chOff x="0" y="0"/>
            <a:chExt cx="10578414" cy="916341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578465" cy="9163431"/>
            </a:xfrm>
            <a:custGeom>
              <a:avLst/>
              <a:gdLst/>
              <a:ahLst/>
              <a:cxnLst/>
              <a:rect r="r" b="b" t="t" l="l"/>
              <a:pathLst>
                <a:path h="9163431" w="10578465">
                  <a:moveTo>
                    <a:pt x="0" y="0"/>
                  </a:moveTo>
                  <a:lnTo>
                    <a:pt x="10578465" y="0"/>
                  </a:lnTo>
                  <a:lnTo>
                    <a:pt x="10578465" y="9163431"/>
                  </a:lnTo>
                  <a:lnTo>
                    <a:pt x="0" y="91634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747" t="0" r="-1747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429" y="-14316"/>
            <a:ext cx="1148220" cy="10318575"/>
            <a:chOff x="0" y="0"/>
            <a:chExt cx="1530960" cy="137581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985" cy="13758038"/>
            </a:xfrm>
            <a:custGeom>
              <a:avLst/>
              <a:gdLst/>
              <a:ahLst/>
              <a:cxnLst/>
              <a:rect r="r" b="b" t="t" l="l"/>
              <a:pathLst>
                <a:path h="13758038" w="1530985">
                  <a:moveTo>
                    <a:pt x="0" y="0"/>
                  </a:moveTo>
                  <a:lnTo>
                    <a:pt x="1530985" y="0"/>
                  </a:lnTo>
                  <a:lnTo>
                    <a:pt x="1530985" y="13758038"/>
                  </a:lnTo>
                  <a:lnTo>
                    <a:pt x="0" y="13758038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723" y="664731"/>
            <a:ext cx="773039" cy="1122016"/>
          </a:xfrm>
          <a:custGeom>
            <a:avLst/>
            <a:gdLst/>
            <a:ahLst/>
            <a:cxnLst/>
            <a:rect r="r" b="b" t="t" l="l"/>
            <a:pathLst>
              <a:path h="1122016" w="773039">
                <a:moveTo>
                  <a:pt x="0" y="0"/>
                </a:moveTo>
                <a:lnTo>
                  <a:pt x="773040" y="0"/>
                </a:lnTo>
                <a:lnTo>
                  <a:pt x="773040" y="1122016"/>
                </a:lnTo>
                <a:lnTo>
                  <a:pt x="0" y="11220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065562" y="8757370"/>
            <a:ext cx="1039530" cy="386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0" y="9550117"/>
            <a:ext cx="1145791" cy="549126"/>
            <a:chOff x="0" y="0"/>
            <a:chExt cx="1527721" cy="73216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527717" cy="732166"/>
            </a:xfrm>
            <a:custGeom>
              <a:avLst/>
              <a:gdLst/>
              <a:ahLst/>
              <a:cxnLst/>
              <a:rect r="r" b="b" t="t" l="l"/>
              <a:pathLst>
                <a:path h="732166" w="1527717">
                  <a:moveTo>
                    <a:pt x="0" y="0"/>
                  </a:moveTo>
                  <a:lnTo>
                    <a:pt x="1527717" y="0"/>
                  </a:lnTo>
                  <a:lnTo>
                    <a:pt x="1527717" y="732166"/>
                  </a:lnTo>
                  <a:lnTo>
                    <a:pt x="0" y="7321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1490" t="0" r="-1149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527721" cy="77979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11"/>
                </a:lnSpc>
              </a:pPr>
              <a:r>
                <a:rPr lang="en-US" sz="2175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&lt;number&gt;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791338" y="-154772"/>
            <a:ext cx="10639996" cy="1331624"/>
            <a:chOff x="0" y="0"/>
            <a:chExt cx="14186662" cy="177549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4186663" cy="1775460"/>
            </a:xfrm>
            <a:custGeom>
              <a:avLst/>
              <a:gdLst/>
              <a:ahLst/>
              <a:cxnLst/>
              <a:rect r="r" b="b" t="t" l="l"/>
              <a:pathLst>
                <a:path h="1775460" w="14186663">
                  <a:moveTo>
                    <a:pt x="0" y="0"/>
                  </a:moveTo>
                  <a:lnTo>
                    <a:pt x="14186663" y="0"/>
                  </a:lnTo>
                  <a:lnTo>
                    <a:pt x="14186663" y="1775460"/>
                  </a:lnTo>
                  <a:lnTo>
                    <a:pt x="0" y="1775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7" t="0" r="-17" b="-2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9426016" y="2195360"/>
            <a:ext cx="8194177" cy="69052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889"/>
              </a:lnSpc>
            </a:pPr>
            <a:r>
              <a:rPr lang="en-US" b="true" sz="4051" i="true">
                <a:solidFill>
                  <a:srgbClr val="262262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Copiii și adolescenții au nevoie de </a:t>
            </a:r>
            <a:r>
              <a:rPr lang="en-US" b="true" sz="4051" i="true">
                <a:solidFill>
                  <a:srgbClr val="0070C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echilibru și consecvență</a:t>
            </a:r>
            <a:r>
              <a:rPr lang="en-US" b="true" sz="4051" i="true">
                <a:solidFill>
                  <a:srgbClr val="262262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, nu de restricții drastice. </a:t>
            </a:r>
          </a:p>
          <a:p>
            <a:pPr algn="just">
              <a:lnSpc>
                <a:spcPts val="3889"/>
              </a:lnSpc>
            </a:pPr>
          </a:p>
          <a:p>
            <a:pPr algn="just">
              <a:lnSpc>
                <a:spcPts val="3889"/>
              </a:lnSpc>
            </a:pPr>
            <a:r>
              <a:rPr lang="en-US" b="true" sz="4051" i="true">
                <a:solidFill>
                  <a:srgbClr val="00B05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Pentru ei este important:</a:t>
            </a:r>
          </a:p>
          <a:p>
            <a:pPr algn="just">
              <a:lnSpc>
                <a:spcPts val="3889"/>
              </a:lnSpc>
            </a:pPr>
          </a:p>
          <a:p>
            <a:pPr algn="just" marL="366360" indent="-183180" lvl="1">
              <a:lnSpc>
                <a:spcPts val="3889"/>
              </a:lnSpc>
              <a:buFont typeface="Arial"/>
              <a:buChar char="•"/>
            </a:pPr>
            <a:r>
              <a:rPr lang="en-US" b="true" sz="4051" i="true">
                <a:solidFill>
                  <a:srgbClr val="262262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să aibă mese regulate (să nu sară mai ales peste </a:t>
            </a:r>
            <a:r>
              <a:rPr lang="en-US" b="true" sz="4051" i="true">
                <a:solidFill>
                  <a:srgbClr val="0070C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micul dejun</a:t>
            </a:r>
            <a:r>
              <a:rPr lang="en-US" b="true" sz="4051" i="true">
                <a:solidFill>
                  <a:srgbClr val="262262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); </a:t>
            </a:r>
          </a:p>
          <a:p>
            <a:pPr algn="just">
              <a:lnSpc>
                <a:spcPts val="3889"/>
              </a:lnSpc>
            </a:pPr>
          </a:p>
          <a:p>
            <a:pPr algn="just" marL="366360" indent="-183180" lvl="1">
              <a:lnSpc>
                <a:spcPts val="3889"/>
              </a:lnSpc>
              <a:buFont typeface="Arial"/>
              <a:buChar char="•"/>
            </a:pPr>
            <a:r>
              <a:rPr lang="en-US" b="true" sz="4051" i="true">
                <a:solidFill>
                  <a:srgbClr val="262262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mesele să fie variate (fiecare aliment aduce nutrienți diferiți);</a:t>
            </a:r>
          </a:p>
          <a:p>
            <a:pPr algn="just">
              <a:lnSpc>
                <a:spcPts val="3889"/>
              </a:lnSpc>
            </a:pPr>
          </a:p>
          <a:p>
            <a:pPr algn="just" marL="366761" indent="-183380" lvl="1">
              <a:lnSpc>
                <a:spcPts val="3889"/>
              </a:lnSpc>
              <a:buFont typeface="Arial"/>
              <a:buChar char="•"/>
            </a:pPr>
            <a:r>
              <a:rPr lang="en-US" b="true" sz="4051" i="true">
                <a:solidFill>
                  <a:srgbClr val="262262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să învețe să aleagă alimente naturale, nu procesate.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191168" y="2323719"/>
            <a:ext cx="7637231" cy="5532844"/>
            <a:chOff x="0" y="0"/>
            <a:chExt cx="10182974" cy="737712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182987" cy="7377176"/>
            </a:xfrm>
            <a:custGeom>
              <a:avLst/>
              <a:gdLst/>
              <a:ahLst/>
              <a:cxnLst/>
              <a:rect r="r" b="b" t="t" l="l"/>
              <a:pathLst>
                <a:path h="7377176" w="10182987">
                  <a:moveTo>
                    <a:pt x="0" y="0"/>
                  </a:moveTo>
                  <a:lnTo>
                    <a:pt x="10182987" y="0"/>
                  </a:lnTo>
                  <a:lnTo>
                    <a:pt x="10182987" y="7377176"/>
                  </a:lnTo>
                  <a:lnTo>
                    <a:pt x="0" y="73771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0738" t="0" r="-10737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429" y="-14316"/>
            <a:ext cx="1148220" cy="10318575"/>
            <a:chOff x="0" y="0"/>
            <a:chExt cx="1530960" cy="137581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985" cy="13758038"/>
            </a:xfrm>
            <a:custGeom>
              <a:avLst/>
              <a:gdLst/>
              <a:ahLst/>
              <a:cxnLst/>
              <a:rect r="r" b="b" t="t" l="l"/>
              <a:pathLst>
                <a:path h="13758038" w="1530985">
                  <a:moveTo>
                    <a:pt x="0" y="0"/>
                  </a:moveTo>
                  <a:lnTo>
                    <a:pt x="1530985" y="0"/>
                  </a:lnTo>
                  <a:lnTo>
                    <a:pt x="1530985" y="13758038"/>
                  </a:lnTo>
                  <a:lnTo>
                    <a:pt x="0" y="13758038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723" y="664731"/>
            <a:ext cx="773039" cy="1122016"/>
          </a:xfrm>
          <a:custGeom>
            <a:avLst/>
            <a:gdLst/>
            <a:ahLst/>
            <a:cxnLst/>
            <a:rect r="r" b="b" t="t" l="l"/>
            <a:pathLst>
              <a:path h="1122016" w="773039">
                <a:moveTo>
                  <a:pt x="0" y="0"/>
                </a:moveTo>
                <a:lnTo>
                  <a:pt x="773040" y="0"/>
                </a:lnTo>
                <a:lnTo>
                  <a:pt x="773040" y="1122016"/>
                </a:lnTo>
                <a:lnTo>
                  <a:pt x="0" y="11220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065562" y="8757370"/>
            <a:ext cx="1039530" cy="386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0" y="9550117"/>
            <a:ext cx="1145791" cy="549126"/>
            <a:chOff x="0" y="0"/>
            <a:chExt cx="1527721" cy="73216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527717" cy="732166"/>
            </a:xfrm>
            <a:custGeom>
              <a:avLst/>
              <a:gdLst/>
              <a:ahLst/>
              <a:cxnLst/>
              <a:rect r="r" b="b" t="t" l="l"/>
              <a:pathLst>
                <a:path h="732166" w="1527717">
                  <a:moveTo>
                    <a:pt x="0" y="0"/>
                  </a:moveTo>
                  <a:lnTo>
                    <a:pt x="1527717" y="0"/>
                  </a:lnTo>
                  <a:lnTo>
                    <a:pt x="1527717" y="732166"/>
                  </a:lnTo>
                  <a:lnTo>
                    <a:pt x="0" y="7321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1490" t="0" r="-1149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527721" cy="77979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11"/>
                </a:lnSpc>
              </a:pPr>
              <a:r>
                <a:rPr lang="en-US" sz="2175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&lt;number&gt;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791338" y="-154772"/>
            <a:ext cx="10639996" cy="1331624"/>
            <a:chOff x="0" y="0"/>
            <a:chExt cx="14186662" cy="177549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4186663" cy="1775460"/>
            </a:xfrm>
            <a:custGeom>
              <a:avLst/>
              <a:gdLst/>
              <a:ahLst/>
              <a:cxnLst/>
              <a:rect r="r" b="b" t="t" l="l"/>
              <a:pathLst>
                <a:path h="1775460" w="14186663">
                  <a:moveTo>
                    <a:pt x="0" y="0"/>
                  </a:moveTo>
                  <a:lnTo>
                    <a:pt x="14186663" y="0"/>
                  </a:lnTo>
                  <a:lnTo>
                    <a:pt x="14186663" y="1775460"/>
                  </a:lnTo>
                  <a:lnTo>
                    <a:pt x="0" y="1775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7" t="0" r="-17" b="-2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9181257" y="1573112"/>
            <a:ext cx="8258461" cy="7255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214"/>
              </a:lnSpc>
            </a:pPr>
          </a:p>
          <a:p>
            <a:pPr algn="just" marL="278162" indent="-139081" lvl="1">
              <a:lnSpc>
                <a:spcPts val="2214"/>
              </a:lnSpc>
              <a:buFont typeface="Arial"/>
              <a:buChar char="•"/>
            </a:pPr>
            <a:r>
              <a:rPr lang="en-US" b="true" sz="3076" i="true">
                <a:solidFill>
                  <a:srgbClr val="00B05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O farfurie sănătoasă trebuie să includă zilnic </a:t>
            </a:r>
            <a:r>
              <a:rPr lang="en-US" b="true" sz="3076" i="true">
                <a:solidFill>
                  <a:srgbClr val="0070C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legume, fructe, proteine și cereale integrale.</a:t>
            </a:r>
          </a:p>
          <a:p>
            <a:pPr algn="just">
              <a:lnSpc>
                <a:spcPts val="2214"/>
              </a:lnSpc>
            </a:pPr>
            <a:r>
              <a:rPr lang="en-US" b="true" sz="3076" i="true">
                <a:solidFill>
                  <a:srgbClr val="0070C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 </a:t>
            </a:r>
          </a:p>
          <a:p>
            <a:pPr algn="just" marL="278467" indent="-139233" lvl="1">
              <a:lnSpc>
                <a:spcPts val="2214"/>
              </a:lnSpc>
            </a:pPr>
          </a:p>
          <a:p>
            <a:pPr algn="just" marL="278162" indent="-139081" lvl="1">
              <a:lnSpc>
                <a:spcPts val="2214"/>
              </a:lnSpc>
              <a:buFont typeface="Arial"/>
              <a:buChar char="•"/>
            </a:pPr>
            <a:r>
              <a:rPr lang="en-US" b="true" sz="3076" i="true">
                <a:solidFill>
                  <a:srgbClr val="0070C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Jumătate</a:t>
            </a:r>
            <a:r>
              <a:rPr lang="en-US" b="true" sz="3076" i="true">
                <a:solidFill>
                  <a:srgbClr val="00B05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 din farfurie ar trebui să fie legume și fructe, </a:t>
            </a:r>
            <a:r>
              <a:rPr lang="en-US" b="true" sz="3076" i="true">
                <a:solidFill>
                  <a:srgbClr val="0070C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un sfert </a:t>
            </a:r>
            <a:r>
              <a:rPr lang="en-US" b="true" sz="3076" i="true">
                <a:solidFill>
                  <a:srgbClr val="00B05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proteine și </a:t>
            </a:r>
            <a:r>
              <a:rPr lang="en-US" b="true" sz="3076" i="true">
                <a:solidFill>
                  <a:srgbClr val="0070C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un sfert </a:t>
            </a:r>
            <a:r>
              <a:rPr lang="en-US" b="true" sz="3076" i="true">
                <a:solidFill>
                  <a:srgbClr val="00B05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cereale. </a:t>
            </a:r>
          </a:p>
          <a:p>
            <a:pPr algn="just">
              <a:lnSpc>
                <a:spcPts val="2214"/>
              </a:lnSpc>
            </a:pPr>
          </a:p>
          <a:p>
            <a:pPr algn="just" marL="278467" indent="-139233" lvl="1">
              <a:lnSpc>
                <a:spcPts val="2214"/>
              </a:lnSpc>
            </a:pPr>
          </a:p>
          <a:p>
            <a:pPr algn="just" marL="278162" indent="-139081" lvl="1">
              <a:lnSpc>
                <a:spcPts val="2214"/>
              </a:lnSpc>
              <a:buFont typeface="Arial"/>
              <a:buChar char="•"/>
            </a:pPr>
            <a:r>
              <a:rPr lang="en-US" b="true" sz="3076" i="true">
                <a:solidFill>
                  <a:srgbClr val="00B05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Copiii și adolescenții să mănânce </a:t>
            </a:r>
            <a:r>
              <a:rPr lang="en-US" b="true" sz="3076" i="true">
                <a:solidFill>
                  <a:srgbClr val="0070C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3 porții de legume</a:t>
            </a:r>
            <a:r>
              <a:rPr lang="en-US" b="true" sz="3076" i="true">
                <a:solidFill>
                  <a:srgbClr val="00B05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 și </a:t>
            </a:r>
            <a:r>
              <a:rPr lang="en-US" b="true" sz="3076" i="true">
                <a:solidFill>
                  <a:srgbClr val="0070C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2 porții de fructe</a:t>
            </a:r>
            <a:r>
              <a:rPr lang="en-US" b="true" sz="3076" i="true">
                <a:solidFill>
                  <a:srgbClr val="00B05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 pe zi!</a:t>
            </a:r>
          </a:p>
          <a:p>
            <a:pPr algn="just">
              <a:lnSpc>
                <a:spcPts val="2214"/>
              </a:lnSpc>
            </a:pPr>
          </a:p>
          <a:p>
            <a:pPr algn="just" marL="278467" indent="-139233" lvl="1">
              <a:lnSpc>
                <a:spcPts val="2214"/>
              </a:lnSpc>
            </a:pPr>
          </a:p>
          <a:p>
            <a:pPr algn="just" marL="278162" indent="-139081" lvl="1">
              <a:lnSpc>
                <a:spcPts val="2214"/>
              </a:lnSpc>
              <a:buFont typeface="Arial"/>
              <a:buChar char="•"/>
            </a:pPr>
            <a:r>
              <a:rPr lang="en-US" b="true" sz="3076" i="true">
                <a:solidFill>
                  <a:srgbClr val="00B05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Reduceți cantitatea totală de grăsimi </a:t>
            </a:r>
            <a:r>
              <a:rPr lang="en-US" b="true" sz="3076" i="true">
                <a:solidFill>
                  <a:srgbClr val="0070C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sub 30%</a:t>
            </a:r>
            <a:r>
              <a:rPr lang="en-US" b="true" sz="3076" i="true">
                <a:solidFill>
                  <a:srgbClr val="00B05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 din aportul total de energie!</a:t>
            </a:r>
          </a:p>
          <a:p>
            <a:pPr algn="just">
              <a:lnSpc>
                <a:spcPts val="2214"/>
              </a:lnSpc>
            </a:pPr>
          </a:p>
          <a:p>
            <a:pPr algn="just" marL="278467" indent="-139233" lvl="1">
              <a:lnSpc>
                <a:spcPts val="2214"/>
              </a:lnSpc>
            </a:pPr>
          </a:p>
          <a:p>
            <a:pPr algn="just" marL="278162" indent="-139081" lvl="1">
              <a:lnSpc>
                <a:spcPts val="2214"/>
              </a:lnSpc>
              <a:buFont typeface="Arial"/>
              <a:buChar char="•"/>
            </a:pPr>
            <a:r>
              <a:rPr lang="en-US" b="true" sz="3076" i="true">
                <a:solidFill>
                  <a:srgbClr val="00B05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Aportul de zahăr adăugat trebuie redus </a:t>
            </a:r>
            <a:r>
              <a:rPr lang="en-US" b="true" sz="3076" i="true">
                <a:solidFill>
                  <a:srgbClr val="0070C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sub 10% </a:t>
            </a:r>
            <a:r>
              <a:rPr lang="en-US" b="true" sz="3076" i="true">
                <a:solidFill>
                  <a:srgbClr val="00B05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din aportul total de energie.</a:t>
            </a:r>
          </a:p>
          <a:p>
            <a:pPr algn="just">
              <a:lnSpc>
                <a:spcPts val="2214"/>
              </a:lnSpc>
            </a:pPr>
          </a:p>
          <a:p>
            <a:pPr algn="just" marL="278467" indent="-139233" lvl="1">
              <a:lnSpc>
                <a:spcPts val="2214"/>
              </a:lnSpc>
            </a:pPr>
          </a:p>
          <a:p>
            <a:pPr algn="just" marL="278467" indent="-139233" lvl="1">
              <a:lnSpc>
                <a:spcPts val="2214"/>
              </a:lnSpc>
              <a:buFont typeface="Arial"/>
              <a:buChar char="•"/>
            </a:pPr>
            <a:r>
              <a:rPr lang="en-US" b="true" sz="3076" i="true">
                <a:solidFill>
                  <a:srgbClr val="00B05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Gustările trebuie să fie sănătoase: fructe, iaurt, nuci.</a:t>
            </a:r>
          </a:p>
          <a:p>
            <a:pPr algn="l" marL="278467" indent="-139233" lvl="1">
              <a:lnSpc>
                <a:spcPts val="2214"/>
              </a:lnSpc>
            </a:pP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437171" y="1815374"/>
            <a:ext cx="7491549" cy="7326173"/>
          </a:xfrm>
          <a:custGeom>
            <a:avLst/>
            <a:gdLst/>
            <a:ahLst/>
            <a:cxnLst/>
            <a:rect r="r" b="b" t="t" l="l"/>
            <a:pathLst>
              <a:path h="7326173" w="7491549">
                <a:moveTo>
                  <a:pt x="0" y="0"/>
                </a:moveTo>
                <a:lnTo>
                  <a:pt x="7491549" y="0"/>
                </a:lnTo>
                <a:lnTo>
                  <a:pt x="7491549" y="7326172"/>
                </a:lnTo>
                <a:lnTo>
                  <a:pt x="0" y="73261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fade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429" y="-14316"/>
            <a:ext cx="1148220" cy="10318575"/>
            <a:chOff x="0" y="0"/>
            <a:chExt cx="1530960" cy="137581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985" cy="13758038"/>
            </a:xfrm>
            <a:custGeom>
              <a:avLst/>
              <a:gdLst/>
              <a:ahLst/>
              <a:cxnLst/>
              <a:rect r="r" b="b" t="t" l="l"/>
              <a:pathLst>
                <a:path h="13758038" w="1530985">
                  <a:moveTo>
                    <a:pt x="0" y="0"/>
                  </a:moveTo>
                  <a:lnTo>
                    <a:pt x="1530985" y="0"/>
                  </a:lnTo>
                  <a:lnTo>
                    <a:pt x="1530985" y="13758038"/>
                  </a:lnTo>
                  <a:lnTo>
                    <a:pt x="0" y="13758038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723" y="664731"/>
            <a:ext cx="773039" cy="1122016"/>
          </a:xfrm>
          <a:custGeom>
            <a:avLst/>
            <a:gdLst/>
            <a:ahLst/>
            <a:cxnLst/>
            <a:rect r="r" b="b" t="t" l="l"/>
            <a:pathLst>
              <a:path h="1122016" w="773039">
                <a:moveTo>
                  <a:pt x="0" y="0"/>
                </a:moveTo>
                <a:lnTo>
                  <a:pt x="773040" y="0"/>
                </a:lnTo>
                <a:lnTo>
                  <a:pt x="773040" y="1122016"/>
                </a:lnTo>
                <a:lnTo>
                  <a:pt x="0" y="11220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065562" y="8757370"/>
            <a:ext cx="1039530" cy="386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0" y="9550117"/>
            <a:ext cx="1145791" cy="549126"/>
            <a:chOff x="0" y="0"/>
            <a:chExt cx="1527721" cy="73216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527717" cy="732166"/>
            </a:xfrm>
            <a:custGeom>
              <a:avLst/>
              <a:gdLst/>
              <a:ahLst/>
              <a:cxnLst/>
              <a:rect r="r" b="b" t="t" l="l"/>
              <a:pathLst>
                <a:path h="732166" w="1527717">
                  <a:moveTo>
                    <a:pt x="0" y="0"/>
                  </a:moveTo>
                  <a:lnTo>
                    <a:pt x="1527717" y="0"/>
                  </a:lnTo>
                  <a:lnTo>
                    <a:pt x="1527717" y="732166"/>
                  </a:lnTo>
                  <a:lnTo>
                    <a:pt x="0" y="7321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1490" t="0" r="-1149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527721" cy="77979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11"/>
                </a:lnSpc>
              </a:pPr>
              <a:r>
                <a:rPr lang="en-US" sz="2175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&lt;number&gt;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791338" y="-154772"/>
            <a:ext cx="10639996" cy="1331624"/>
            <a:chOff x="0" y="0"/>
            <a:chExt cx="14186662" cy="177549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4186663" cy="1775460"/>
            </a:xfrm>
            <a:custGeom>
              <a:avLst/>
              <a:gdLst/>
              <a:ahLst/>
              <a:cxnLst/>
              <a:rect r="r" b="b" t="t" l="l"/>
              <a:pathLst>
                <a:path h="1775460" w="14186663">
                  <a:moveTo>
                    <a:pt x="0" y="0"/>
                  </a:moveTo>
                  <a:lnTo>
                    <a:pt x="14186663" y="0"/>
                  </a:lnTo>
                  <a:lnTo>
                    <a:pt x="14186663" y="1775460"/>
                  </a:lnTo>
                  <a:lnTo>
                    <a:pt x="0" y="1775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7" t="0" r="-17" b="-2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7908293" y="1971799"/>
            <a:ext cx="9350492" cy="72463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271378" indent="-135689" lvl="1">
              <a:lnSpc>
                <a:spcPts val="2268"/>
              </a:lnSpc>
              <a:buFont typeface="Arial"/>
              <a:buChar char="•"/>
            </a:pPr>
            <a:r>
              <a:rPr lang="en-US" b="true" sz="3001" i="true">
                <a:solidFill>
                  <a:srgbClr val="00B05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Oferiți-le fructe proaspete în loc de sucuri de fructe și în loc de dulciuri;</a:t>
            </a:r>
          </a:p>
          <a:p>
            <a:pPr algn="just">
              <a:lnSpc>
                <a:spcPts val="2268"/>
              </a:lnSpc>
            </a:pPr>
          </a:p>
          <a:p>
            <a:pPr algn="just" marL="271675" indent="-135837" lvl="1">
              <a:lnSpc>
                <a:spcPts val="2268"/>
              </a:lnSpc>
            </a:pPr>
            <a:r>
              <a:rPr lang="en-US" b="true" sz="3001" i="true">
                <a:solidFill>
                  <a:srgbClr val="00B05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 </a:t>
            </a:r>
          </a:p>
          <a:p>
            <a:pPr algn="just" marL="271378" indent="-135689" lvl="1">
              <a:lnSpc>
                <a:spcPts val="2268"/>
              </a:lnSpc>
              <a:buFont typeface="Arial"/>
              <a:buChar char="•"/>
            </a:pPr>
            <a:r>
              <a:rPr lang="en-US" b="true" sz="3001" i="true">
                <a:solidFill>
                  <a:srgbClr val="0070C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Alegeți legume proaspete pentru prepararea meniului;</a:t>
            </a:r>
          </a:p>
          <a:p>
            <a:pPr algn="just">
              <a:lnSpc>
                <a:spcPts val="2268"/>
              </a:lnSpc>
            </a:pPr>
            <a:r>
              <a:rPr lang="en-US" b="true" sz="3001" i="true">
                <a:solidFill>
                  <a:srgbClr val="0070C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 </a:t>
            </a:r>
          </a:p>
          <a:p>
            <a:pPr algn="just" marL="271675" indent="-135837" lvl="1">
              <a:lnSpc>
                <a:spcPts val="2268"/>
              </a:lnSpc>
            </a:pPr>
          </a:p>
          <a:p>
            <a:pPr algn="just" marL="271378" indent="-135689" lvl="1">
              <a:lnSpc>
                <a:spcPts val="2268"/>
              </a:lnSpc>
              <a:buFont typeface="Arial"/>
              <a:buChar char="•"/>
            </a:pPr>
            <a:r>
              <a:rPr lang="en-US" b="true" sz="3001" i="true">
                <a:solidFill>
                  <a:srgbClr val="00B05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Folosiți cu încredere legumele și fructele congelate;</a:t>
            </a:r>
          </a:p>
          <a:p>
            <a:pPr algn="just">
              <a:lnSpc>
                <a:spcPts val="2268"/>
              </a:lnSpc>
            </a:pPr>
          </a:p>
          <a:p>
            <a:pPr algn="just" marL="271675" indent="-135837" lvl="1">
              <a:lnSpc>
                <a:spcPts val="2268"/>
              </a:lnSpc>
            </a:pPr>
          </a:p>
          <a:p>
            <a:pPr algn="just" marL="271378" indent="-135689" lvl="1">
              <a:lnSpc>
                <a:spcPts val="2268"/>
              </a:lnSpc>
              <a:buFont typeface="Arial"/>
              <a:buChar char="•"/>
            </a:pPr>
            <a:r>
              <a:rPr lang="en-US" b="true" sz="3001" i="true">
                <a:solidFill>
                  <a:srgbClr val="0070C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Optați pentru pâinea și pastele din făină integrală; </a:t>
            </a:r>
          </a:p>
          <a:p>
            <a:pPr algn="just">
              <a:lnSpc>
                <a:spcPts val="2268"/>
              </a:lnSpc>
            </a:pPr>
          </a:p>
          <a:p>
            <a:pPr algn="just" marL="271675" indent="-135837" lvl="1">
              <a:lnSpc>
                <a:spcPts val="2268"/>
              </a:lnSpc>
            </a:pPr>
          </a:p>
          <a:p>
            <a:pPr algn="just" marL="271378" indent="-135689" lvl="1">
              <a:lnSpc>
                <a:spcPts val="2268"/>
              </a:lnSpc>
              <a:buFont typeface="Arial"/>
              <a:buChar char="•"/>
            </a:pPr>
            <a:r>
              <a:rPr lang="en-US" b="true" sz="3001" i="true">
                <a:solidFill>
                  <a:srgbClr val="00B05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Folosiți orz, ovăz, quinoa, bulgur și orez nedecorticat; </a:t>
            </a:r>
          </a:p>
          <a:p>
            <a:pPr algn="just">
              <a:lnSpc>
                <a:spcPts val="2268"/>
              </a:lnSpc>
            </a:pPr>
          </a:p>
          <a:p>
            <a:pPr algn="just" marL="271675" indent="-135837" lvl="1">
              <a:lnSpc>
                <a:spcPts val="2268"/>
              </a:lnSpc>
            </a:pPr>
          </a:p>
          <a:p>
            <a:pPr algn="just" marL="271378" indent="-135689" lvl="1">
              <a:lnSpc>
                <a:spcPts val="2268"/>
              </a:lnSpc>
              <a:buFont typeface="Arial"/>
              <a:buChar char="•"/>
            </a:pPr>
            <a:r>
              <a:rPr lang="en-US" b="true" sz="3001" i="true">
                <a:solidFill>
                  <a:srgbClr val="0070C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Fasolea, lintea și soia sunt leguminoase valoroase; </a:t>
            </a:r>
          </a:p>
          <a:p>
            <a:pPr algn="just">
              <a:lnSpc>
                <a:spcPts val="2268"/>
              </a:lnSpc>
            </a:pPr>
          </a:p>
          <a:p>
            <a:pPr algn="just" marL="271675" indent="-135837" lvl="1">
              <a:lnSpc>
                <a:spcPts val="2268"/>
              </a:lnSpc>
            </a:pPr>
          </a:p>
          <a:p>
            <a:pPr algn="just" marL="271675" indent="-135837" lvl="1">
              <a:lnSpc>
                <a:spcPts val="2268"/>
              </a:lnSpc>
              <a:buFont typeface="Arial"/>
              <a:buChar char="•"/>
            </a:pPr>
            <a:r>
              <a:rPr lang="en-US" b="true" sz="3001" i="true">
                <a:solidFill>
                  <a:srgbClr val="00B05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Peștele conține nutrienți esențiali pentru dezvoltarea copiilor și adolescenților.</a:t>
            </a:r>
          </a:p>
          <a:p>
            <a:pPr algn="just" marL="271675" indent="-135837" lvl="1">
              <a:lnSpc>
                <a:spcPts val="2268"/>
              </a:lnSpc>
            </a:pPr>
            <a:r>
              <a:rPr lang="en-US" b="true" sz="3001" i="true">
                <a:solidFill>
                  <a:srgbClr val="262262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 </a:t>
            </a:r>
          </a:p>
          <a:p>
            <a:pPr algn="l" marL="271675" indent="-135837" lvl="1">
              <a:lnSpc>
                <a:spcPts val="2268"/>
              </a:lnSpc>
            </a:pPr>
          </a:p>
          <a:p>
            <a:pPr algn="l" marL="271675" indent="-135837" lvl="1">
              <a:lnSpc>
                <a:spcPts val="2268"/>
              </a:lnSpc>
            </a:pPr>
          </a:p>
          <a:p>
            <a:pPr algn="l" marL="271675" indent="-135837" lvl="1">
              <a:lnSpc>
                <a:spcPts val="2268"/>
              </a:lnSpc>
            </a:pPr>
          </a:p>
        </p:txBody>
      </p:sp>
      <p:grpSp>
        <p:nvGrpSpPr>
          <p:cNvPr name="Group 12" id="12"/>
          <p:cNvGrpSpPr/>
          <p:nvPr/>
        </p:nvGrpSpPr>
        <p:grpSpPr>
          <a:xfrm rot="0">
            <a:off x="487270" y="2315613"/>
            <a:ext cx="7329849" cy="5297853"/>
            <a:chOff x="0" y="0"/>
            <a:chExt cx="9773133" cy="706380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9773158" cy="7063740"/>
            </a:xfrm>
            <a:custGeom>
              <a:avLst/>
              <a:gdLst/>
              <a:ahLst/>
              <a:cxnLst/>
              <a:rect r="r" b="b" t="t" l="l"/>
              <a:pathLst>
                <a:path h="7063740" w="9773158">
                  <a:moveTo>
                    <a:pt x="0" y="0"/>
                  </a:moveTo>
                  <a:lnTo>
                    <a:pt x="9773158" y="0"/>
                  </a:lnTo>
                  <a:lnTo>
                    <a:pt x="9773158" y="7063740"/>
                  </a:lnTo>
                  <a:lnTo>
                    <a:pt x="0" y="706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0041" t="0" r="-10041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429" y="-14316"/>
            <a:ext cx="1148220" cy="10318575"/>
            <a:chOff x="0" y="0"/>
            <a:chExt cx="1530960" cy="137581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985" cy="13758038"/>
            </a:xfrm>
            <a:custGeom>
              <a:avLst/>
              <a:gdLst/>
              <a:ahLst/>
              <a:cxnLst/>
              <a:rect r="r" b="b" t="t" l="l"/>
              <a:pathLst>
                <a:path h="13758038" w="1530985">
                  <a:moveTo>
                    <a:pt x="0" y="0"/>
                  </a:moveTo>
                  <a:lnTo>
                    <a:pt x="1530985" y="0"/>
                  </a:lnTo>
                  <a:lnTo>
                    <a:pt x="1530985" y="13758038"/>
                  </a:lnTo>
                  <a:lnTo>
                    <a:pt x="0" y="13758038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723" y="664731"/>
            <a:ext cx="773039" cy="1122016"/>
          </a:xfrm>
          <a:custGeom>
            <a:avLst/>
            <a:gdLst/>
            <a:ahLst/>
            <a:cxnLst/>
            <a:rect r="r" b="b" t="t" l="l"/>
            <a:pathLst>
              <a:path h="1122016" w="773039">
                <a:moveTo>
                  <a:pt x="0" y="0"/>
                </a:moveTo>
                <a:lnTo>
                  <a:pt x="773040" y="0"/>
                </a:lnTo>
                <a:lnTo>
                  <a:pt x="773040" y="1122016"/>
                </a:lnTo>
                <a:lnTo>
                  <a:pt x="0" y="11220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065562" y="8757370"/>
            <a:ext cx="1039530" cy="386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0" y="9550117"/>
            <a:ext cx="1145791" cy="549126"/>
            <a:chOff x="0" y="0"/>
            <a:chExt cx="1527721" cy="73216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527717" cy="732166"/>
            </a:xfrm>
            <a:custGeom>
              <a:avLst/>
              <a:gdLst/>
              <a:ahLst/>
              <a:cxnLst/>
              <a:rect r="r" b="b" t="t" l="l"/>
              <a:pathLst>
                <a:path h="732166" w="1527717">
                  <a:moveTo>
                    <a:pt x="0" y="0"/>
                  </a:moveTo>
                  <a:lnTo>
                    <a:pt x="1527717" y="0"/>
                  </a:lnTo>
                  <a:lnTo>
                    <a:pt x="1527717" y="732166"/>
                  </a:lnTo>
                  <a:lnTo>
                    <a:pt x="0" y="7321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1490" t="0" r="-1149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527721" cy="77979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11"/>
                </a:lnSpc>
              </a:pPr>
              <a:r>
                <a:rPr lang="en-US" sz="2175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&lt;number&gt;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791338" y="-154772"/>
            <a:ext cx="10639996" cy="1331624"/>
            <a:chOff x="0" y="0"/>
            <a:chExt cx="14186662" cy="177549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4186663" cy="1775460"/>
            </a:xfrm>
            <a:custGeom>
              <a:avLst/>
              <a:gdLst/>
              <a:ahLst/>
              <a:cxnLst/>
              <a:rect r="r" b="b" t="t" l="l"/>
              <a:pathLst>
                <a:path h="1775460" w="14186663">
                  <a:moveTo>
                    <a:pt x="0" y="0"/>
                  </a:moveTo>
                  <a:lnTo>
                    <a:pt x="14186663" y="0"/>
                  </a:lnTo>
                  <a:lnTo>
                    <a:pt x="14186663" y="1775460"/>
                  </a:lnTo>
                  <a:lnTo>
                    <a:pt x="0" y="1775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7" t="0" r="-17" b="-2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8451742" y="1722406"/>
            <a:ext cx="8752751" cy="49621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89"/>
              </a:lnSpc>
            </a:pPr>
          </a:p>
          <a:p>
            <a:pPr algn="just">
              <a:lnSpc>
                <a:spcPts val="3889"/>
              </a:lnSpc>
            </a:pPr>
            <a:r>
              <a:rPr lang="en-US" b="true" sz="4051" i="true">
                <a:solidFill>
                  <a:srgbClr val="0070C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Apa este esențială, trebuie să fie principala băutură.</a:t>
            </a:r>
          </a:p>
          <a:p>
            <a:pPr algn="just">
              <a:lnSpc>
                <a:spcPts val="3889"/>
              </a:lnSpc>
            </a:pPr>
            <a:r>
              <a:rPr lang="en-US" b="true" sz="4051" i="true">
                <a:solidFill>
                  <a:srgbClr val="0070C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 </a:t>
            </a:r>
          </a:p>
          <a:p>
            <a:pPr algn="just">
              <a:lnSpc>
                <a:spcPts val="3889"/>
              </a:lnSpc>
            </a:pPr>
            <a:r>
              <a:rPr lang="en-US" b="true" sz="4051" i="true">
                <a:solidFill>
                  <a:srgbClr val="018874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Se recomandă 2 pahare de lactate zilnic (de exemplu chefir, iaurt, sana). </a:t>
            </a:r>
          </a:p>
          <a:p>
            <a:pPr algn="just">
              <a:lnSpc>
                <a:spcPts val="3889"/>
              </a:lnSpc>
            </a:pPr>
          </a:p>
          <a:p>
            <a:pPr algn="just">
              <a:lnSpc>
                <a:spcPts val="3889"/>
              </a:lnSpc>
            </a:pPr>
            <a:r>
              <a:rPr lang="en-US" b="true" sz="4051" i="true">
                <a:solidFill>
                  <a:srgbClr val="018874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Dacă optați pentru lapte de soia, alegeți o variantă </a:t>
            </a:r>
            <a:r>
              <a:rPr lang="en-US" b="true" sz="4051" i="true">
                <a:solidFill>
                  <a:srgbClr val="0070C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fortificată</a:t>
            </a:r>
            <a:r>
              <a:rPr lang="en-US" b="true" sz="4051" i="true">
                <a:solidFill>
                  <a:srgbClr val="018874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 cu calciu și vitamina D.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791338" y="2478757"/>
            <a:ext cx="5741089" cy="6530607"/>
            <a:chOff x="0" y="0"/>
            <a:chExt cx="7654785" cy="870747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654798" cy="8707501"/>
            </a:xfrm>
            <a:custGeom>
              <a:avLst/>
              <a:gdLst/>
              <a:ahLst/>
              <a:cxnLst/>
              <a:rect r="r" b="b" t="t" l="l"/>
              <a:pathLst>
                <a:path h="8707501" w="7654798">
                  <a:moveTo>
                    <a:pt x="0" y="0"/>
                  </a:moveTo>
                  <a:lnTo>
                    <a:pt x="7654798" y="0"/>
                  </a:lnTo>
                  <a:lnTo>
                    <a:pt x="7654798" y="8707501"/>
                  </a:lnTo>
                  <a:lnTo>
                    <a:pt x="0" y="87075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592" t="0" r="-2592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429" y="-14316"/>
            <a:ext cx="1148220" cy="10318575"/>
            <a:chOff x="0" y="0"/>
            <a:chExt cx="1530960" cy="137581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985" cy="13758038"/>
            </a:xfrm>
            <a:custGeom>
              <a:avLst/>
              <a:gdLst/>
              <a:ahLst/>
              <a:cxnLst/>
              <a:rect r="r" b="b" t="t" l="l"/>
              <a:pathLst>
                <a:path h="13758038" w="1530985">
                  <a:moveTo>
                    <a:pt x="0" y="0"/>
                  </a:moveTo>
                  <a:lnTo>
                    <a:pt x="1530985" y="0"/>
                  </a:lnTo>
                  <a:lnTo>
                    <a:pt x="1530985" y="13758038"/>
                  </a:lnTo>
                  <a:lnTo>
                    <a:pt x="0" y="13758038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723" y="664731"/>
            <a:ext cx="773039" cy="1122016"/>
          </a:xfrm>
          <a:custGeom>
            <a:avLst/>
            <a:gdLst/>
            <a:ahLst/>
            <a:cxnLst/>
            <a:rect r="r" b="b" t="t" l="l"/>
            <a:pathLst>
              <a:path h="1122016" w="773039">
                <a:moveTo>
                  <a:pt x="0" y="0"/>
                </a:moveTo>
                <a:lnTo>
                  <a:pt x="773040" y="0"/>
                </a:lnTo>
                <a:lnTo>
                  <a:pt x="773040" y="1122016"/>
                </a:lnTo>
                <a:lnTo>
                  <a:pt x="0" y="11220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065562" y="8757370"/>
            <a:ext cx="1039530" cy="386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0" y="9550117"/>
            <a:ext cx="1145791" cy="549126"/>
            <a:chOff x="0" y="0"/>
            <a:chExt cx="1527721" cy="73216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527717" cy="732166"/>
            </a:xfrm>
            <a:custGeom>
              <a:avLst/>
              <a:gdLst/>
              <a:ahLst/>
              <a:cxnLst/>
              <a:rect r="r" b="b" t="t" l="l"/>
              <a:pathLst>
                <a:path h="732166" w="1527717">
                  <a:moveTo>
                    <a:pt x="0" y="0"/>
                  </a:moveTo>
                  <a:lnTo>
                    <a:pt x="1527717" y="0"/>
                  </a:lnTo>
                  <a:lnTo>
                    <a:pt x="1527717" y="732166"/>
                  </a:lnTo>
                  <a:lnTo>
                    <a:pt x="0" y="7321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1490" t="0" r="-1149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527721" cy="77979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11"/>
                </a:lnSpc>
              </a:pPr>
              <a:r>
                <a:rPr lang="en-US" sz="2175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&lt;number&gt;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791338" y="-154772"/>
            <a:ext cx="10639996" cy="1331624"/>
            <a:chOff x="0" y="0"/>
            <a:chExt cx="14186662" cy="177549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4186663" cy="1775460"/>
            </a:xfrm>
            <a:custGeom>
              <a:avLst/>
              <a:gdLst/>
              <a:ahLst/>
              <a:cxnLst/>
              <a:rect r="r" b="b" t="t" l="l"/>
              <a:pathLst>
                <a:path h="1775460" w="14186663">
                  <a:moveTo>
                    <a:pt x="0" y="0"/>
                  </a:moveTo>
                  <a:lnTo>
                    <a:pt x="14186663" y="0"/>
                  </a:lnTo>
                  <a:lnTo>
                    <a:pt x="14186663" y="1775460"/>
                  </a:lnTo>
                  <a:lnTo>
                    <a:pt x="0" y="1775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7" t="0" r="-17" b="-2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9100537" y="1750981"/>
            <a:ext cx="8103689" cy="68871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773"/>
              </a:lnSpc>
            </a:pPr>
          </a:p>
          <a:p>
            <a:pPr algn="just">
              <a:lnSpc>
                <a:spcPts val="2773"/>
              </a:lnSpc>
            </a:pPr>
            <a:r>
              <a:rPr lang="en-US" b="true" sz="3301" i="true">
                <a:solidFill>
                  <a:srgbClr val="00206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Nu vorbim despre interzicerea totală a unor alimente, ci despre </a:t>
            </a:r>
            <a:r>
              <a:rPr lang="en-US" b="true" sz="3301" i="true">
                <a:solidFill>
                  <a:srgbClr val="00B05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moderație.</a:t>
            </a:r>
            <a:r>
              <a:rPr lang="en-US" b="true" sz="3301" i="true">
                <a:solidFill>
                  <a:srgbClr val="00206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 </a:t>
            </a:r>
          </a:p>
          <a:p>
            <a:pPr algn="just">
              <a:lnSpc>
                <a:spcPts val="2773"/>
              </a:lnSpc>
            </a:pPr>
          </a:p>
          <a:p>
            <a:pPr algn="just">
              <a:lnSpc>
                <a:spcPts val="2773"/>
              </a:lnSpc>
            </a:pPr>
            <a:r>
              <a:rPr lang="en-US" b="true" sz="3301" i="true">
                <a:solidFill>
                  <a:srgbClr val="FF000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 	</a:t>
            </a:r>
            <a:r>
              <a:rPr lang="en-US" b="true" sz="3301" i="true">
                <a:solidFill>
                  <a:srgbClr val="262262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Consumul </a:t>
            </a:r>
            <a:r>
              <a:rPr lang="en-US" b="true" sz="3301" i="true">
                <a:solidFill>
                  <a:srgbClr val="FF000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frecvent </a:t>
            </a:r>
            <a:r>
              <a:rPr lang="en-US" b="true" sz="3301" i="true">
                <a:solidFill>
                  <a:srgbClr val="262262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de:</a:t>
            </a:r>
          </a:p>
          <a:p>
            <a:pPr algn="just" marL="1670978" indent="-417745" lvl="3">
              <a:lnSpc>
                <a:spcPts val="2773"/>
              </a:lnSpc>
              <a:buFont typeface="Arial"/>
              <a:buChar char="￭"/>
            </a:pPr>
            <a:r>
              <a:rPr lang="en-US" b="true" sz="3301" i="true">
                <a:solidFill>
                  <a:srgbClr val="FF000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dulciuri, </a:t>
            </a:r>
          </a:p>
          <a:p>
            <a:pPr algn="just" marL="1670978" indent="-417745" lvl="3">
              <a:lnSpc>
                <a:spcPts val="2773"/>
              </a:lnSpc>
              <a:buFont typeface="Arial"/>
              <a:buChar char="￭"/>
            </a:pPr>
            <a:r>
              <a:rPr lang="en-US" b="true" sz="3301" i="true">
                <a:solidFill>
                  <a:srgbClr val="FF000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fast-food, </a:t>
            </a:r>
          </a:p>
          <a:p>
            <a:pPr algn="just" marL="1670978" indent="-417745" lvl="3">
              <a:lnSpc>
                <a:spcPts val="2773"/>
              </a:lnSpc>
              <a:buFont typeface="Arial"/>
              <a:buChar char="￭"/>
            </a:pPr>
            <a:r>
              <a:rPr lang="en-US" b="true" sz="3301" i="true">
                <a:solidFill>
                  <a:srgbClr val="FF000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alimente procesate </a:t>
            </a:r>
            <a:r>
              <a:rPr lang="en-US" b="true" sz="3301" i="true">
                <a:solidFill>
                  <a:srgbClr val="262262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și </a:t>
            </a:r>
          </a:p>
          <a:p>
            <a:pPr algn="just" marL="1670978" indent="-417745" lvl="3">
              <a:lnSpc>
                <a:spcPts val="2773"/>
              </a:lnSpc>
              <a:buFont typeface="Arial"/>
              <a:buChar char="￭"/>
            </a:pPr>
            <a:r>
              <a:rPr lang="en-US" b="true" sz="3301" i="true">
                <a:solidFill>
                  <a:srgbClr val="FF000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sucuri </a:t>
            </a:r>
          </a:p>
          <a:p>
            <a:pPr algn="just" marL="1670978" indent="-417745" lvl="3">
              <a:lnSpc>
                <a:spcPts val="2773"/>
              </a:lnSpc>
            </a:pPr>
            <a:r>
              <a:rPr lang="en-US" b="true" sz="3301" i="true">
                <a:solidFill>
                  <a:srgbClr val="FF000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	</a:t>
            </a:r>
            <a:r>
              <a:rPr lang="en-US" b="true" sz="3301" i="true">
                <a:solidFill>
                  <a:srgbClr val="262262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poate duce la </a:t>
            </a:r>
            <a:r>
              <a:rPr lang="en-US" b="true" sz="3301" i="true">
                <a:solidFill>
                  <a:srgbClr val="FF000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probleme de sănătate 	pe termen lung. </a:t>
            </a:r>
          </a:p>
          <a:p>
            <a:pPr algn="just" marL="1670978" indent="-417745" lvl="3">
              <a:lnSpc>
                <a:spcPts val="2773"/>
              </a:lnSpc>
            </a:pPr>
          </a:p>
          <a:p>
            <a:pPr algn="just" marL="1670978" indent="-417745" lvl="3">
              <a:lnSpc>
                <a:spcPts val="2773"/>
              </a:lnSpc>
            </a:pPr>
            <a:r>
              <a:rPr lang="en-US" b="true" sz="3301" i="true">
                <a:solidFill>
                  <a:srgbClr val="00206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Aceste alimente aduc </a:t>
            </a:r>
            <a:r>
              <a:rPr lang="en-US" b="true" sz="3301" i="true">
                <a:solidFill>
                  <a:srgbClr val="FF000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multe calorii</a:t>
            </a:r>
            <a:r>
              <a:rPr lang="en-US" b="true" sz="3301" i="true">
                <a:solidFill>
                  <a:srgbClr val="00206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, dar puțini nutrienți și creează </a:t>
            </a:r>
            <a:r>
              <a:rPr lang="en-US" b="true" sz="3301" i="true">
                <a:solidFill>
                  <a:srgbClr val="FF000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dependență de gustul dulce sau sărat.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137418" y="2130866"/>
            <a:ext cx="7690980" cy="5885059"/>
            <a:chOff x="0" y="0"/>
            <a:chExt cx="10254640" cy="784674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254615" cy="7846695"/>
            </a:xfrm>
            <a:custGeom>
              <a:avLst/>
              <a:gdLst/>
              <a:ahLst/>
              <a:cxnLst/>
              <a:rect r="r" b="b" t="t" l="l"/>
              <a:pathLst>
                <a:path h="7846695" w="10254615">
                  <a:moveTo>
                    <a:pt x="0" y="0"/>
                  </a:moveTo>
                  <a:lnTo>
                    <a:pt x="10254615" y="0"/>
                  </a:lnTo>
                  <a:lnTo>
                    <a:pt x="10254615" y="7846695"/>
                  </a:lnTo>
                  <a:lnTo>
                    <a:pt x="0" y="78466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6828" r="0" b="-6828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9100537" y="4116953"/>
            <a:ext cx="1119854" cy="956443"/>
            <a:chOff x="0" y="0"/>
            <a:chExt cx="1493139" cy="127525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493139" cy="1275207"/>
            </a:xfrm>
            <a:custGeom>
              <a:avLst/>
              <a:gdLst/>
              <a:ahLst/>
              <a:cxnLst/>
              <a:rect r="r" b="b" t="t" l="l"/>
              <a:pathLst>
                <a:path h="1275207" w="1493139">
                  <a:moveTo>
                    <a:pt x="0" y="0"/>
                  </a:moveTo>
                  <a:lnTo>
                    <a:pt x="1493139" y="0"/>
                  </a:lnTo>
                  <a:lnTo>
                    <a:pt x="1493139" y="1275207"/>
                  </a:lnTo>
                  <a:lnTo>
                    <a:pt x="0" y="12752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12150" r="0" b="-12154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429" y="-14316"/>
            <a:ext cx="1148220" cy="10318575"/>
            <a:chOff x="0" y="0"/>
            <a:chExt cx="1530960" cy="137581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985" cy="13758038"/>
            </a:xfrm>
            <a:custGeom>
              <a:avLst/>
              <a:gdLst/>
              <a:ahLst/>
              <a:cxnLst/>
              <a:rect r="r" b="b" t="t" l="l"/>
              <a:pathLst>
                <a:path h="13758038" w="1530985">
                  <a:moveTo>
                    <a:pt x="0" y="0"/>
                  </a:moveTo>
                  <a:lnTo>
                    <a:pt x="1530985" y="0"/>
                  </a:lnTo>
                  <a:lnTo>
                    <a:pt x="1530985" y="13758038"/>
                  </a:lnTo>
                  <a:lnTo>
                    <a:pt x="0" y="13758038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723" y="664731"/>
            <a:ext cx="773039" cy="1122016"/>
          </a:xfrm>
          <a:custGeom>
            <a:avLst/>
            <a:gdLst/>
            <a:ahLst/>
            <a:cxnLst/>
            <a:rect r="r" b="b" t="t" l="l"/>
            <a:pathLst>
              <a:path h="1122016" w="773039">
                <a:moveTo>
                  <a:pt x="0" y="0"/>
                </a:moveTo>
                <a:lnTo>
                  <a:pt x="773040" y="0"/>
                </a:lnTo>
                <a:lnTo>
                  <a:pt x="773040" y="1122016"/>
                </a:lnTo>
                <a:lnTo>
                  <a:pt x="0" y="11220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065562" y="8757370"/>
            <a:ext cx="1039530" cy="386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0" y="9550117"/>
            <a:ext cx="1145791" cy="549126"/>
            <a:chOff x="0" y="0"/>
            <a:chExt cx="1527721" cy="73216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527717" cy="732166"/>
            </a:xfrm>
            <a:custGeom>
              <a:avLst/>
              <a:gdLst/>
              <a:ahLst/>
              <a:cxnLst/>
              <a:rect r="r" b="b" t="t" l="l"/>
              <a:pathLst>
                <a:path h="732166" w="1527717">
                  <a:moveTo>
                    <a:pt x="0" y="0"/>
                  </a:moveTo>
                  <a:lnTo>
                    <a:pt x="1527717" y="0"/>
                  </a:lnTo>
                  <a:lnTo>
                    <a:pt x="1527717" y="732166"/>
                  </a:lnTo>
                  <a:lnTo>
                    <a:pt x="0" y="7321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1490" t="0" r="-1149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527721" cy="77979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11"/>
                </a:lnSpc>
              </a:pPr>
              <a:r>
                <a:rPr lang="en-US" sz="2175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&lt;number&gt;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791338" y="-154772"/>
            <a:ext cx="10639996" cy="1331624"/>
            <a:chOff x="0" y="0"/>
            <a:chExt cx="14186662" cy="177549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4186663" cy="1775460"/>
            </a:xfrm>
            <a:custGeom>
              <a:avLst/>
              <a:gdLst/>
              <a:ahLst/>
              <a:cxnLst/>
              <a:rect r="r" b="b" t="t" l="l"/>
              <a:pathLst>
                <a:path h="1775460" w="14186663">
                  <a:moveTo>
                    <a:pt x="0" y="0"/>
                  </a:moveTo>
                  <a:lnTo>
                    <a:pt x="14186663" y="0"/>
                  </a:lnTo>
                  <a:lnTo>
                    <a:pt x="14186663" y="1775460"/>
                  </a:lnTo>
                  <a:lnTo>
                    <a:pt x="0" y="1775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7" t="0" r="-17" b="-2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9144000" y="2207394"/>
            <a:ext cx="8753827" cy="69771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b="true" sz="3001" i="true">
                <a:solidFill>
                  <a:srgbClr val="00B05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Mediul de acasă este cheia:</a:t>
            </a:r>
          </a:p>
          <a:p>
            <a:pPr algn="just">
              <a:lnSpc>
                <a:spcPts val="2520"/>
              </a:lnSpc>
            </a:pPr>
            <a:r>
              <a:rPr lang="en-US" b="true" sz="3001" i="true">
                <a:solidFill>
                  <a:srgbClr val="00206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 </a:t>
            </a:r>
          </a:p>
          <a:p>
            <a:pPr algn="just" marL="223887" indent="-111943" lvl="1">
              <a:lnSpc>
                <a:spcPts val="2079"/>
              </a:lnSpc>
              <a:buFont typeface="Arial"/>
              <a:buChar char="•"/>
            </a:pPr>
            <a:r>
              <a:rPr lang="en-US" b="true" sz="2475" i="true">
                <a:solidFill>
                  <a:srgbClr val="00206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ce cumpărăm? </a:t>
            </a:r>
          </a:p>
          <a:p>
            <a:pPr algn="just">
              <a:lnSpc>
                <a:spcPts val="2079"/>
              </a:lnSpc>
            </a:pPr>
          </a:p>
          <a:p>
            <a:pPr algn="just" marL="223887" indent="-111943" lvl="1">
              <a:lnSpc>
                <a:spcPts val="2079"/>
              </a:lnSpc>
              <a:buFont typeface="Arial"/>
              <a:buChar char="•"/>
            </a:pPr>
            <a:r>
              <a:rPr lang="en-US" b="true" sz="2475" i="true">
                <a:solidFill>
                  <a:srgbClr val="00206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ce gătim? </a:t>
            </a:r>
          </a:p>
          <a:p>
            <a:pPr algn="just">
              <a:lnSpc>
                <a:spcPts val="2079"/>
              </a:lnSpc>
            </a:pPr>
            <a:r>
              <a:rPr lang="en-US" b="true" sz="2475" i="true">
                <a:solidFill>
                  <a:srgbClr val="00206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 </a:t>
            </a:r>
          </a:p>
          <a:p>
            <a:pPr algn="just" marL="224132" indent="-112066" lvl="1">
              <a:lnSpc>
                <a:spcPts val="2079"/>
              </a:lnSpc>
              <a:buFont typeface="Arial"/>
              <a:buChar char="•"/>
            </a:pPr>
            <a:r>
              <a:rPr lang="en-US" b="true" sz="2475" i="true">
                <a:solidFill>
                  <a:srgbClr val="00206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cum ne petrecem timpul? </a:t>
            </a:r>
          </a:p>
          <a:p>
            <a:pPr algn="just" marL="237715" indent="-118858" lvl="1">
              <a:lnSpc>
                <a:spcPts val="2205"/>
              </a:lnSpc>
            </a:pPr>
          </a:p>
          <a:p>
            <a:pPr algn="just">
              <a:lnSpc>
                <a:spcPts val="2205"/>
              </a:lnSpc>
            </a:pPr>
          </a:p>
          <a:p>
            <a:pPr algn="just">
              <a:lnSpc>
                <a:spcPts val="2205"/>
              </a:lnSpc>
            </a:pPr>
          </a:p>
          <a:p>
            <a:pPr algn="just">
              <a:lnSpc>
                <a:spcPts val="2205"/>
              </a:lnSpc>
            </a:pPr>
            <a:r>
              <a:rPr lang="en-US" b="true" sz="2626" i="true">
                <a:solidFill>
                  <a:srgbClr val="0070C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Schimbările nu trebuie să fie drastice. Pașii mici sunt cei mai eficienți.</a:t>
            </a:r>
          </a:p>
          <a:p>
            <a:pPr algn="just" marL="237715" indent="-118858" lvl="1">
              <a:lnSpc>
                <a:spcPts val="2205"/>
              </a:lnSpc>
            </a:pPr>
            <a:r>
              <a:rPr lang="en-US" b="true" sz="2626" i="true">
                <a:solidFill>
                  <a:srgbClr val="0070C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 </a:t>
            </a:r>
          </a:p>
          <a:p>
            <a:pPr algn="ctr" marL="237456" indent="-118728" lvl="1">
              <a:lnSpc>
                <a:spcPts val="2205"/>
              </a:lnSpc>
            </a:pPr>
            <a:r>
              <a:rPr lang="en-US" b="true" sz="2626" i="true">
                <a:solidFill>
                  <a:srgbClr val="00B05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* Implicați copiii și adolescenții în alegerea și prepararea alimentelor!</a:t>
            </a:r>
          </a:p>
          <a:p>
            <a:pPr algn="ctr" marL="237715" indent="-118858" lvl="1">
              <a:lnSpc>
                <a:spcPts val="2205"/>
              </a:lnSpc>
            </a:pPr>
          </a:p>
          <a:p>
            <a:pPr algn="ctr" marL="237715" indent="-118858" lvl="1">
              <a:lnSpc>
                <a:spcPts val="2205"/>
              </a:lnSpc>
            </a:pPr>
            <a:r>
              <a:rPr lang="en-US" b="true" sz="2626" i="true">
                <a:solidFill>
                  <a:srgbClr val="00B05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*  Faceți un program de mese!</a:t>
            </a:r>
          </a:p>
          <a:p>
            <a:pPr algn="ctr" marL="237715" indent="-118858" lvl="1">
              <a:lnSpc>
                <a:spcPts val="2205"/>
              </a:lnSpc>
            </a:pPr>
          </a:p>
          <a:p>
            <a:pPr algn="ctr" marL="237715" indent="-118858" lvl="1">
              <a:lnSpc>
                <a:spcPts val="2205"/>
              </a:lnSpc>
            </a:pPr>
            <a:r>
              <a:rPr lang="en-US" b="true" sz="2626" i="true">
                <a:solidFill>
                  <a:srgbClr val="00B05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* Petreceți timp activ împreună!</a:t>
            </a:r>
          </a:p>
          <a:p>
            <a:pPr algn="ctr" marL="237715" indent="-118858" lvl="1">
              <a:lnSpc>
                <a:spcPts val="2205"/>
              </a:lnSpc>
            </a:pPr>
          </a:p>
          <a:p>
            <a:pPr algn="ctr" marL="237715" indent="-118858" lvl="1">
              <a:lnSpc>
                <a:spcPts val="2205"/>
              </a:lnSpc>
            </a:pPr>
            <a:r>
              <a:rPr lang="en-US" b="true" sz="2626" i="true">
                <a:solidFill>
                  <a:srgbClr val="00B05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* Evitați să folosiți mâncarea ca </a:t>
            </a:r>
            <a:r>
              <a:rPr lang="en-US" b="true" sz="2626" i="true">
                <a:solidFill>
                  <a:srgbClr val="FF000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recompensă</a:t>
            </a:r>
            <a:r>
              <a:rPr lang="en-US" b="true" sz="2626" i="true">
                <a:solidFill>
                  <a:srgbClr val="00206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 </a:t>
            </a:r>
            <a:r>
              <a:rPr lang="en-US" b="true" sz="2626" i="true">
                <a:solidFill>
                  <a:srgbClr val="00B05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sau </a:t>
            </a:r>
            <a:r>
              <a:rPr lang="en-US" b="true" sz="2626" i="true">
                <a:solidFill>
                  <a:srgbClr val="FF000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pedeapsă</a:t>
            </a:r>
            <a:r>
              <a:rPr lang="en-US" b="true" sz="2626" i="true">
                <a:solidFill>
                  <a:srgbClr val="00B05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!</a:t>
            </a:r>
          </a:p>
          <a:p>
            <a:pPr algn="ctr" marL="237715" indent="-118858" lvl="1">
              <a:lnSpc>
                <a:spcPts val="2205"/>
              </a:lnSpc>
            </a:pPr>
          </a:p>
          <a:p>
            <a:pPr algn="ctr" marL="237715" indent="-118858" lvl="1">
              <a:lnSpc>
                <a:spcPts val="2205"/>
              </a:lnSpc>
            </a:pPr>
            <a:r>
              <a:rPr lang="en-US" b="true" sz="2626" i="true">
                <a:solidFill>
                  <a:srgbClr val="00B05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* Mențineți zi de zi un echilibru între aportul și</a:t>
            </a:r>
          </a:p>
          <a:p>
            <a:pPr algn="ctr" marL="237715" indent="-118858" lvl="1">
              <a:lnSpc>
                <a:spcPts val="2205"/>
              </a:lnSpc>
            </a:pPr>
            <a:r>
              <a:rPr lang="en-US" b="true" sz="2626" i="true">
                <a:solidFill>
                  <a:srgbClr val="00B05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consumul de energie al copilului și adolescentului!</a:t>
            </a:r>
          </a:p>
          <a:p>
            <a:pPr algn="ctr" marL="237715" indent="-118858" lvl="1">
              <a:lnSpc>
                <a:spcPts val="2205"/>
              </a:lnSpc>
            </a:pPr>
          </a:p>
        </p:txBody>
      </p:sp>
      <p:grpSp>
        <p:nvGrpSpPr>
          <p:cNvPr name="Group 12" id="12"/>
          <p:cNvGrpSpPr/>
          <p:nvPr/>
        </p:nvGrpSpPr>
        <p:grpSpPr>
          <a:xfrm rot="0">
            <a:off x="1372133" y="1697345"/>
            <a:ext cx="6825024" cy="4025922"/>
            <a:chOff x="0" y="0"/>
            <a:chExt cx="9100033" cy="536789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9100058" cy="5367909"/>
            </a:xfrm>
            <a:custGeom>
              <a:avLst/>
              <a:gdLst/>
              <a:ahLst/>
              <a:cxnLst/>
              <a:rect r="r" b="b" t="t" l="l"/>
              <a:pathLst>
                <a:path h="5367909" w="9100058">
                  <a:moveTo>
                    <a:pt x="0" y="0"/>
                  </a:moveTo>
                  <a:lnTo>
                    <a:pt x="9100058" y="0"/>
                  </a:lnTo>
                  <a:lnTo>
                    <a:pt x="9100058" y="5367909"/>
                  </a:lnTo>
                  <a:lnTo>
                    <a:pt x="0" y="53679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583" t="0" r="-2583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372133" y="5939895"/>
            <a:ext cx="6825024" cy="3286373"/>
            <a:chOff x="0" y="0"/>
            <a:chExt cx="9100033" cy="438183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9100058" cy="4381881"/>
            </a:xfrm>
            <a:custGeom>
              <a:avLst/>
              <a:gdLst/>
              <a:ahLst/>
              <a:cxnLst/>
              <a:rect r="r" b="b" t="t" l="l"/>
              <a:pathLst>
                <a:path h="4381881" w="9100058">
                  <a:moveTo>
                    <a:pt x="0" y="0"/>
                  </a:moveTo>
                  <a:lnTo>
                    <a:pt x="9100058" y="0"/>
                  </a:lnTo>
                  <a:lnTo>
                    <a:pt x="9100058" y="4381881"/>
                  </a:lnTo>
                  <a:lnTo>
                    <a:pt x="0" y="4381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11323" r="0" b="-11322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429" y="-14316"/>
            <a:ext cx="1148220" cy="10318575"/>
            <a:chOff x="0" y="0"/>
            <a:chExt cx="1530960" cy="137581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985" cy="13758038"/>
            </a:xfrm>
            <a:custGeom>
              <a:avLst/>
              <a:gdLst/>
              <a:ahLst/>
              <a:cxnLst/>
              <a:rect r="r" b="b" t="t" l="l"/>
              <a:pathLst>
                <a:path h="13758038" w="1530985">
                  <a:moveTo>
                    <a:pt x="0" y="0"/>
                  </a:moveTo>
                  <a:lnTo>
                    <a:pt x="1530985" y="0"/>
                  </a:lnTo>
                  <a:lnTo>
                    <a:pt x="1530985" y="13758038"/>
                  </a:lnTo>
                  <a:lnTo>
                    <a:pt x="0" y="13758038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723" y="664731"/>
            <a:ext cx="773039" cy="1122016"/>
          </a:xfrm>
          <a:custGeom>
            <a:avLst/>
            <a:gdLst/>
            <a:ahLst/>
            <a:cxnLst/>
            <a:rect r="r" b="b" t="t" l="l"/>
            <a:pathLst>
              <a:path h="1122016" w="773039">
                <a:moveTo>
                  <a:pt x="0" y="0"/>
                </a:moveTo>
                <a:lnTo>
                  <a:pt x="773040" y="0"/>
                </a:lnTo>
                <a:lnTo>
                  <a:pt x="773040" y="1122016"/>
                </a:lnTo>
                <a:lnTo>
                  <a:pt x="0" y="11220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065562" y="8757370"/>
            <a:ext cx="1039530" cy="386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0" y="9550117"/>
            <a:ext cx="1145791" cy="549126"/>
            <a:chOff x="0" y="0"/>
            <a:chExt cx="1527721" cy="73216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527717" cy="732166"/>
            </a:xfrm>
            <a:custGeom>
              <a:avLst/>
              <a:gdLst/>
              <a:ahLst/>
              <a:cxnLst/>
              <a:rect r="r" b="b" t="t" l="l"/>
              <a:pathLst>
                <a:path h="732166" w="1527717">
                  <a:moveTo>
                    <a:pt x="0" y="0"/>
                  </a:moveTo>
                  <a:lnTo>
                    <a:pt x="1527717" y="0"/>
                  </a:lnTo>
                  <a:lnTo>
                    <a:pt x="1527717" y="732166"/>
                  </a:lnTo>
                  <a:lnTo>
                    <a:pt x="0" y="7321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1490" t="0" r="-1149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527721" cy="77979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11"/>
                </a:lnSpc>
              </a:pPr>
              <a:r>
                <a:rPr lang="en-US" sz="2175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&lt;number&gt;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791338" y="-154772"/>
            <a:ext cx="10639996" cy="1331624"/>
            <a:chOff x="0" y="0"/>
            <a:chExt cx="14186662" cy="177549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4186663" cy="1775460"/>
            </a:xfrm>
            <a:custGeom>
              <a:avLst/>
              <a:gdLst/>
              <a:ahLst/>
              <a:cxnLst/>
              <a:rect r="r" b="b" t="t" l="l"/>
              <a:pathLst>
                <a:path h="1775460" w="14186663">
                  <a:moveTo>
                    <a:pt x="0" y="0"/>
                  </a:moveTo>
                  <a:lnTo>
                    <a:pt x="14186663" y="0"/>
                  </a:lnTo>
                  <a:lnTo>
                    <a:pt x="14186663" y="1775460"/>
                  </a:lnTo>
                  <a:lnTo>
                    <a:pt x="0" y="1775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7" t="0" r="-17" b="-2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8125187" y="1317546"/>
            <a:ext cx="9530382" cy="6475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25"/>
              </a:lnSpc>
            </a:pPr>
            <a:r>
              <a:rPr lang="en-US" b="true" sz="3601" i="true">
                <a:solidFill>
                  <a:srgbClr val="0070C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Alimentația școlarului trebuie să respecte </a:t>
            </a:r>
          </a:p>
          <a:p>
            <a:pPr algn="ctr">
              <a:lnSpc>
                <a:spcPts val="3025"/>
              </a:lnSpc>
            </a:pPr>
            <a:r>
              <a:rPr lang="en-US" b="true" sz="3601" i="true">
                <a:solidFill>
                  <a:srgbClr val="0070C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cu precădere următoarele reguli:</a:t>
            </a:r>
          </a:p>
          <a:p>
            <a:pPr algn="just">
              <a:lnSpc>
                <a:spcPts val="2520"/>
              </a:lnSpc>
            </a:pPr>
          </a:p>
          <a:p>
            <a:pPr algn="just" marL="271378" indent="-135689" lvl="1">
              <a:lnSpc>
                <a:spcPts val="2520"/>
              </a:lnSpc>
              <a:buFont typeface="Arial"/>
              <a:buChar char="•"/>
            </a:pPr>
            <a:r>
              <a:rPr lang="en-US" b="true" sz="3001" i="true">
                <a:solidFill>
                  <a:srgbClr val="262262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să asigure un necesar de </a:t>
            </a:r>
            <a:r>
              <a:rPr lang="en-US" b="true" sz="3001" i="true">
                <a:solidFill>
                  <a:srgbClr val="00B05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calorii şi micronutrienţi</a:t>
            </a:r>
            <a:r>
              <a:rPr lang="en-US" b="true" sz="3001" i="true">
                <a:solidFill>
                  <a:srgbClr val="262262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 conform vârstei şi ritmului de creştere;</a:t>
            </a:r>
          </a:p>
          <a:p>
            <a:pPr algn="just">
              <a:lnSpc>
                <a:spcPts val="2520"/>
              </a:lnSpc>
            </a:pPr>
          </a:p>
          <a:p>
            <a:pPr algn="just" marL="271378" indent="-135689" lvl="1">
              <a:lnSpc>
                <a:spcPts val="2520"/>
              </a:lnSpc>
              <a:buFont typeface="Arial"/>
              <a:buChar char="•"/>
            </a:pPr>
            <a:r>
              <a:rPr lang="en-US" b="true" sz="3001" i="true">
                <a:solidFill>
                  <a:srgbClr val="262262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să asigure un </a:t>
            </a:r>
            <a:r>
              <a:rPr lang="en-US" b="true" sz="3001" i="true">
                <a:solidFill>
                  <a:srgbClr val="00B05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aport corespunzător de proteine/zi</a:t>
            </a:r>
            <a:r>
              <a:rPr lang="en-US" b="true" sz="3001" i="true">
                <a:solidFill>
                  <a:srgbClr val="262262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, prin consumul de carne, ouă, produse lactate, dar şi din surse vegetale (ciuperci, fasole, linte, produse din soia);</a:t>
            </a:r>
          </a:p>
          <a:p>
            <a:pPr algn="just">
              <a:lnSpc>
                <a:spcPts val="2520"/>
              </a:lnSpc>
            </a:pPr>
          </a:p>
          <a:p>
            <a:pPr algn="just" marL="271378" indent="-135689" lvl="1">
              <a:lnSpc>
                <a:spcPts val="2520"/>
              </a:lnSpc>
              <a:buFont typeface="Arial"/>
              <a:buChar char="•"/>
            </a:pPr>
            <a:r>
              <a:rPr lang="en-US" b="true" sz="3001" i="true">
                <a:solidFill>
                  <a:srgbClr val="262262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să asigure un </a:t>
            </a:r>
            <a:r>
              <a:rPr lang="en-US" b="true" sz="3001" i="true">
                <a:solidFill>
                  <a:srgbClr val="00B05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aport de fier de 8 – 15 mg de fier/zi</a:t>
            </a:r>
            <a:r>
              <a:rPr lang="en-US" b="true" sz="3001" i="true">
                <a:solidFill>
                  <a:srgbClr val="262262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, prin consumul de carne de vacă, pasăre şi porc, legume, leguminoase, nuci, cereale integrale sau fortificate, vegetale cu frunze verzi;</a:t>
            </a:r>
          </a:p>
          <a:p>
            <a:pPr algn="just">
              <a:lnSpc>
                <a:spcPts val="2520"/>
              </a:lnSpc>
            </a:pPr>
          </a:p>
          <a:p>
            <a:pPr algn="just" marL="271378" indent="-135689" lvl="1">
              <a:lnSpc>
                <a:spcPts val="2520"/>
              </a:lnSpc>
              <a:buFont typeface="Arial"/>
              <a:buChar char="•"/>
            </a:pPr>
            <a:r>
              <a:rPr lang="en-US" b="true" sz="3001" i="true">
                <a:solidFill>
                  <a:srgbClr val="00B05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gustarea</a:t>
            </a:r>
            <a:r>
              <a:rPr lang="en-US" b="true" sz="3001" i="true">
                <a:solidFill>
                  <a:srgbClr val="262262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 să fie formată din fructe, lapte şi produse lactate cu un conţinut scăzut de grăsime;</a:t>
            </a:r>
          </a:p>
          <a:p>
            <a:pPr algn="just">
              <a:lnSpc>
                <a:spcPts val="2520"/>
              </a:lnSpc>
            </a:pPr>
          </a:p>
          <a:p>
            <a:pPr algn="just" marL="271675" indent="-135837" lvl="1">
              <a:lnSpc>
                <a:spcPts val="2520"/>
              </a:lnSpc>
              <a:buFont typeface="Arial"/>
              <a:buChar char="•"/>
            </a:pPr>
            <a:r>
              <a:rPr lang="en-US" b="true" sz="3001" i="true">
                <a:solidFill>
                  <a:srgbClr val="262262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să asigure o </a:t>
            </a:r>
            <a:r>
              <a:rPr lang="en-US" b="true" sz="3001" i="true">
                <a:solidFill>
                  <a:srgbClr val="00B05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hidratare corespunzătoare </a:t>
            </a:r>
            <a:r>
              <a:rPr lang="en-US" b="true" sz="3001" i="true">
                <a:solidFill>
                  <a:srgbClr val="262262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vârstei.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236269" y="2766965"/>
            <a:ext cx="6620285" cy="4271181"/>
            <a:chOff x="0" y="0"/>
            <a:chExt cx="8827046" cy="5694909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827008" cy="5694934"/>
            </a:xfrm>
            <a:custGeom>
              <a:avLst/>
              <a:gdLst/>
              <a:ahLst/>
              <a:cxnLst/>
              <a:rect r="r" b="b" t="t" l="l"/>
              <a:pathLst>
                <a:path h="5694934" w="8827008">
                  <a:moveTo>
                    <a:pt x="0" y="0"/>
                  </a:moveTo>
                  <a:lnTo>
                    <a:pt x="8827008" y="0"/>
                  </a:lnTo>
                  <a:lnTo>
                    <a:pt x="8827008" y="5694934"/>
                  </a:lnTo>
                  <a:lnTo>
                    <a:pt x="0" y="56949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7604" t="0" r="-7604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429" y="-14316"/>
            <a:ext cx="1148220" cy="10318575"/>
            <a:chOff x="0" y="0"/>
            <a:chExt cx="1530960" cy="137581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985" cy="13758038"/>
            </a:xfrm>
            <a:custGeom>
              <a:avLst/>
              <a:gdLst/>
              <a:ahLst/>
              <a:cxnLst/>
              <a:rect r="r" b="b" t="t" l="l"/>
              <a:pathLst>
                <a:path h="13758038" w="1530985">
                  <a:moveTo>
                    <a:pt x="0" y="0"/>
                  </a:moveTo>
                  <a:lnTo>
                    <a:pt x="1530985" y="0"/>
                  </a:lnTo>
                  <a:lnTo>
                    <a:pt x="1530985" y="13758038"/>
                  </a:lnTo>
                  <a:lnTo>
                    <a:pt x="0" y="13758038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723" y="664731"/>
            <a:ext cx="773039" cy="1122016"/>
          </a:xfrm>
          <a:custGeom>
            <a:avLst/>
            <a:gdLst/>
            <a:ahLst/>
            <a:cxnLst/>
            <a:rect r="r" b="b" t="t" l="l"/>
            <a:pathLst>
              <a:path h="1122016" w="773039">
                <a:moveTo>
                  <a:pt x="0" y="0"/>
                </a:moveTo>
                <a:lnTo>
                  <a:pt x="773040" y="0"/>
                </a:lnTo>
                <a:lnTo>
                  <a:pt x="773040" y="1122016"/>
                </a:lnTo>
                <a:lnTo>
                  <a:pt x="0" y="11220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065562" y="8757370"/>
            <a:ext cx="1039530" cy="386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0" y="9550117"/>
            <a:ext cx="1145791" cy="549126"/>
            <a:chOff x="0" y="0"/>
            <a:chExt cx="1527721" cy="73216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527717" cy="732166"/>
            </a:xfrm>
            <a:custGeom>
              <a:avLst/>
              <a:gdLst/>
              <a:ahLst/>
              <a:cxnLst/>
              <a:rect r="r" b="b" t="t" l="l"/>
              <a:pathLst>
                <a:path h="732166" w="1527717">
                  <a:moveTo>
                    <a:pt x="0" y="0"/>
                  </a:moveTo>
                  <a:lnTo>
                    <a:pt x="1527717" y="0"/>
                  </a:lnTo>
                  <a:lnTo>
                    <a:pt x="1527717" y="732166"/>
                  </a:lnTo>
                  <a:lnTo>
                    <a:pt x="0" y="7321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1490" t="0" r="-1149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527721" cy="77979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11"/>
                </a:lnSpc>
              </a:pPr>
              <a:r>
                <a:rPr lang="en-US" sz="2175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&lt;number&gt;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2057124" y="-154772"/>
            <a:ext cx="10639996" cy="1331624"/>
            <a:chOff x="0" y="0"/>
            <a:chExt cx="14186662" cy="177549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4186663" cy="1775460"/>
            </a:xfrm>
            <a:custGeom>
              <a:avLst/>
              <a:gdLst/>
              <a:ahLst/>
              <a:cxnLst/>
              <a:rect r="r" b="b" t="t" l="l"/>
              <a:pathLst>
                <a:path h="1775460" w="14186663">
                  <a:moveTo>
                    <a:pt x="0" y="0"/>
                  </a:moveTo>
                  <a:lnTo>
                    <a:pt x="14186663" y="0"/>
                  </a:lnTo>
                  <a:lnTo>
                    <a:pt x="14186663" y="1775460"/>
                  </a:lnTo>
                  <a:lnTo>
                    <a:pt x="0" y="1775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7" t="0" r="-17" b="-2"/>
              </a:stretch>
            </a:blipFill>
          </p:spPr>
        </p:sp>
      </p:grpSp>
      <p:graphicFrame>
        <p:nvGraphicFramePr>
          <p:cNvPr name="Table 11" id="11"/>
          <p:cNvGraphicFramePr>
            <a:graphicFrameLocks noGrp="true"/>
          </p:cNvGraphicFramePr>
          <p:nvPr/>
        </p:nvGraphicFramePr>
        <p:xfrm>
          <a:off x="1681947" y="796811"/>
          <a:ext cx="16294115" cy="9204746"/>
        </p:xfrm>
        <a:graphic>
          <a:graphicData uri="http://schemas.openxmlformats.org/drawingml/2006/table">
            <a:tbl>
              <a:tblPr/>
              <a:tblGrid>
                <a:gridCol w="5215399"/>
                <a:gridCol w="5540031"/>
                <a:gridCol w="5538684"/>
              </a:tblGrid>
              <a:tr h="10791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601"/>
                        </a:lnSpc>
                        <a:defRPr/>
                      </a:pPr>
                      <a:r>
                        <a:rPr lang="en-US" sz="3001" b="true">
                          <a:solidFill>
                            <a:srgbClr val="7030A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Alimente </a:t>
                      </a:r>
                      <a:r>
                        <a:rPr lang="en-US" sz="3001" b="true">
                          <a:solidFill>
                            <a:srgbClr val="FF000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nerecomandate</a:t>
                      </a:r>
                      <a:endParaRPr lang="en-US" sz="1100"/>
                    </a:p>
                  </a:txBody>
                  <a:tcPr marL="90000" marR="90000" marT="90000" marB="9000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72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B69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601"/>
                        </a:lnSpc>
                        <a:defRPr/>
                      </a:pPr>
                      <a:r>
                        <a:rPr lang="en-US" sz="3001" b="true">
                          <a:solidFill>
                            <a:srgbClr val="7030A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Limita de la care alimentele devin </a:t>
                      </a:r>
                      <a:r>
                        <a:rPr lang="en-US" sz="3001" b="true">
                          <a:solidFill>
                            <a:srgbClr val="FF000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nerecomandate</a:t>
                      </a:r>
                      <a:endParaRPr lang="en-US" sz="1100"/>
                    </a:p>
                  </a:txBody>
                  <a:tcPr marL="90000" marR="90000" marT="90000" marB="9000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72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B69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601"/>
                        </a:lnSpc>
                        <a:defRPr/>
                      </a:pPr>
                      <a:r>
                        <a:rPr lang="en-US" sz="3001" b="true">
                          <a:solidFill>
                            <a:srgbClr val="FF000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Exemple</a:t>
                      </a:r>
                      <a:endParaRPr lang="en-US" sz="1100"/>
                    </a:p>
                  </a:txBody>
                  <a:tcPr marL="90000" marR="90000" marT="90000" marB="9000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872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B69B"/>
                    </a:solidFill>
                  </a:tcPr>
                </a:tc>
              </a:tr>
              <a:tr h="1079451"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2881"/>
                        </a:lnSpc>
                        <a:defRPr/>
                      </a:pPr>
                      <a:r>
                        <a:rPr lang="en-US" sz="2400" b="true">
                          <a:solidFill>
                            <a:srgbClr val="FF000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Alimente cu conţinut mare de zaharuri </a:t>
                      </a:r>
                      <a:endParaRPr lang="en-US" sz="1100"/>
                    </a:p>
                  </a:txBody>
                  <a:tcPr marL="90000" marR="90000" marT="90000" marB="9000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72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5DE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2881"/>
                        </a:lnSpc>
                        <a:defRPr/>
                      </a:pPr>
                      <a:r>
                        <a:rPr lang="en-US" sz="2400">
                          <a:solidFill>
                            <a:srgbClr val="262262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Peste 15 g zaharuri/100 g produs</a:t>
                      </a:r>
                      <a:endParaRPr lang="en-US" sz="1100"/>
                    </a:p>
                  </a:txBody>
                  <a:tcPr marL="90000" marR="90000" marT="90000" marB="9000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72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5DE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262262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prăjituri, bomboane, acadele, alte produse similare </a:t>
                      </a:r>
                      <a:endParaRPr lang="en-US" sz="1100"/>
                    </a:p>
                  </a:txBody>
                  <a:tcPr marL="90000" marR="90000" marT="90000" marB="9000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872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5DE"/>
                    </a:solidFill>
                  </a:tcPr>
                </a:tc>
              </a:tr>
              <a:tr h="1654980"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2881"/>
                        </a:lnSpc>
                        <a:defRPr/>
                      </a:pPr>
                      <a:r>
                        <a:rPr lang="en-US" sz="2400" b="true">
                          <a:solidFill>
                            <a:srgbClr val="FF000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Alimente cu conţinut mare de grăsimi</a:t>
                      </a:r>
                      <a:endParaRPr lang="en-US" sz="1100"/>
                    </a:p>
                  </a:txBody>
                  <a:tcPr marL="90000" marR="90000" marT="90000" marB="9000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2881"/>
                        </a:lnSpc>
                        <a:defRPr/>
                      </a:pPr>
                      <a:r>
                        <a:rPr lang="en-US" sz="2400">
                          <a:solidFill>
                            <a:srgbClr val="262262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Peste 20 g grăsimi /100g produs din care:</a:t>
                      </a:r>
                      <a:endParaRPr lang="en-US" sz="1100"/>
                    </a:p>
                    <a:p>
                      <a:pPr algn="just">
                        <a:lnSpc>
                          <a:spcPts val="2881"/>
                        </a:lnSpc>
                      </a:pPr>
                      <a:r>
                        <a:rPr lang="en-US" sz="2400">
                          <a:solidFill>
                            <a:srgbClr val="262262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- grăsimi saturate peste 5 g/100 g produs</a:t>
                      </a:r>
                    </a:p>
                    <a:p>
                      <a:pPr algn="just">
                        <a:lnSpc>
                          <a:spcPts val="2881"/>
                        </a:lnSpc>
                      </a:pPr>
                      <a:r>
                        <a:rPr lang="en-US" sz="2400">
                          <a:solidFill>
                            <a:srgbClr val="262262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- acizi graşi trans peste 1 g/100 g produs </a:t>
                      </a:r>
                    </a:p>
                  </a:txBody>
                  <a:tcPr marL="90000" marR="90000" marT="90000" marB="9000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262262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-hamburgeri, pizza, produse de tip patiserie, cartofi prăjiți</a:t>
                      </a:r>
                      <a:endParaRPr lang="en-US" sz="1100"/>
                    </a:p>
                    <a:p>
                      <a:pPr algn="just">
                        <a:lnSpc>
                          <a:spcPts val="2520"/>
                        </a:lnSpc>
                      </a:pPr>
                      <a:r>
                        <a:rPr lang="en-US" sz="2100">
                          <a:solidFill>
                            <a:srgbClr val="262262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-maioneze, margarină, brânză topită, brânzeturi tartinabile cu conţinut de grăsime &gt;20%</a:t>
                      </a:r>
                    </a:p>
                    <a:p>
                      <a:pPr algn="just">
                        <a:lnSpc>
                          <a:spcPts val="2520"/>
                        </a:lnSpc>
                      </a:pPr>
                      <a:r>
                        <a:rPr lang="en-US" sz="2100">
                          <a:solidFill>
                            <a:srgbClr val="262262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- mezeluri grase </a:t>
                      </a:r>
                    </a:p>
                  </a:txBody>
                  <a:tcPr marL="90000" marR="90000" marT="90000" marB="9000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F"/>
                    </a:solidFill>
                  </a:tcPr>
                </a:tc>
              </a:tr>
              <a:tr h="1114323"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2881"/>
                        </a:lnSpc>
                        <a:defRPr/>
                      </a:pPr>
                      <a:r>
                        <a:rPr lang="en-US" sz="2400" b="true">
                          <a:solidFill>
                            <a:srgbClr val="FF000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Alimente cu conţinut mare de sare</a:t>
                      </a:r>
                      <a:endParaRPr lang="en-US" sz="1100"/>
                    </a:p>
                  </a:txBody>
                  <a:tcPr marL="90000" marR="90000" marT="90000" marB="9000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5DE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2881"/>
                        </a:lnSpc>
                        <a:defRPr/>
                      </a:pPr>
                      <a:r>
                        <a:rPr lang="en-US" sz="2400">
                          <a:solidFill>
                            <a:srgbClr val="262262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Peste 1,5 g sare/100 g produs (sau peste 0,6 g sodiu/100 g produs) </a:t>
                      </a:r>
                      <a:endParaRPr lang="en-US" sz="1100"/>
                    </a:p>
                  </a:txBody>
                  <a:tcPr marL="90000" marR="90000" marT="90000" marB="9000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5DE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262262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chipsuri, biscuiți sărați, covrigei sărați, sticksuri sărate, snacksuri, alune sărate, seminţe sărate, brânzeturi sărate</a:t>
                      </a:r>
                      <a:endParaRPr lang="en-US" sz="1100"/>
                    </a:p>
                  </a:txBody>
                  <a:tcPr marL="90000" marR="90000" marT="90000" marB="9000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5DE"/>
                    </a:solidFill>
                  </a:tcPr>
                </a:tc>
              </a:tr>
              <a:tr h="1069867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81"/>
                        </a:lnSpc>
                        <a:defRPr/>
                      </a:pPr>
                      <a:r>
                        <a:rPr lang="en-US" sz="2400" b="true">
                          <a:solidFill>
                            <a:srgbClr val="FF000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Băuturi răcoritoare </a:t>
                      </a:r>
                      <a:endParaRPr lang="en-US" sz="1100"/>
                    </a:p>
                  </a:txBody>
                  <a:tcPr marL="90000" marR="90000" marT="90000" marB="9000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0000" marR="90000" marT="90000" marB="9000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262262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orice tip de băuturi răcoritoare cu excepţia apei potabile îmbuteliate sau a apei minerale îmbuteliate</a:t>
                      </a:r>
                      <a:endParaRPr lang="en-US" sz="1100"/>
                    </a:p>
                  </a:txBody>
                  <a:tcPr marL="90000" marR="90000" marT="90000" marB="9000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F"/>
                    </a:solidFill>
                  </a:tcPr>
                </a:tc>
              </a:tr>
              <a:tr h="1068536"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2881"/>
                        </a:lnSpc>
                        <a:defRPr/>
                      </a:pPr>
                      <a:r>
                        <a:rPr lang="en-US" sz="2400" b="true">
                          <a:solidFill>
                            <a:srgbClr val="FF000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Alimente cu conţinut ridicat de calorii pe unitatea de vânzare </a:t>
                      </a:r>
                      <a:endParaRPr lang="en-US" sz="1100"/>
                    </a:p>
                  </a:txBody>
                  <a:tcPr marL="90000" marR="90000" marT="90000" marB="9000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5DE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2881"/>
                        </a:lnSpc>
                        <a:defRPr/>
                      </a:pPr>
                      <a:r>
                        <a:rPr lang="en-US" sz="2400">
                          <a:solidFill>
                            <a:srgbClr val="262262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Peste 300 kcal pe unitatea de vânzare</a:t>
                      </a:r>
                      <a:endParaRPr lang="en-US" sz="1100"/>
                    </a:p>
                  </a:txBody>
                  <a:tcPr marL="90000" marR="90000" marT="90000" marB="9000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5DE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262262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orice tip de aliment care, prin conţinut, aduce un aport de calorii de peste 300 kcal pe unitate de vânzare </a:t>
                      </a:r>
                      <a:endParaRPr lang="en-US" sz="1100"/>
                    </a:p>
                  </a:txBody>
                  <a:tcPr marL="90000" marR="90000" marT="90000" marB="9000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5DE"/>
                    </a:solidFill>
                  </a:tcPr>
                </a:tc>
              </a:tr>
              <a:tr h="1069601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81"/>
                        </a:lnSpc>
                        <a:defRPr/>
                      </a:pPr>
                      <a:r>
                        <a:rPr lang="en-US" sz="2400" b="true">
                          <a:solidFill>
                            <a:srgbClr val="FF000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Alimente neambalate</a:t>
                      </a:r>
                      <a:endParaRPr lang="en-US" sz="1100"/>
                    </a:p>
                  </a:txBody>
                  <a:tcPr marL="90000" marR="90000" marT="90000" marB="9000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0000" marR="90000" marT="90000" marB="9000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262262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alimente vrac</a:t>
                      </a:r>
                      <a:endParaRPr lang="en-US" sz="1100"/>
                    </a:p>
                    <a:p>
                      <a:pPr algn="l">
                        <a:lnSpc>
                          <a:spcPts val="2520"/>
                        </a:lnSpc>
                      </a:pPr>
                      <a:r>
                        <a:rPr lang="en-US" sz="2100">
                          <a:solidFill>
                            <a:srgbClr val="262262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sandvişuri neambalate</a:t>
                      </a:r>
                    </a:p>
                  </a:txBody>
                  <a:tcPr marL="90000" marR="90000" marT="90000" marB="9000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F"/>
                    </a:solidFill>
                  </a:tcPr>
                </a:tc>
              </a:tr>
              <a:tr h="1068803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81"/>
                        </a:lnSpc>
                        <a:defRPr/>
                      </a:pPr>
                      <a:r>
                        <a:rPr lang="en-US" sz="2400" b="true">
                          <a:solidFill>
                            <a:srgbClr val="FF000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Alimente neetichetate </a:t>
                      </a:r>
                      <a:endParaRPr lang="en-US" sz="1100"/>
                    </a:p>
                  </a:txBody>
                  <a:tcPr marL="90000" marR="90000" marT="90000" marB="9000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5DE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0000" marR="90000" marT="90000" marB="9000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5DE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262262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alimente care nu respectă prevederile HG nr. 106/2002 privind etichetarea alimentelor, cu modificările şi completările ulterioare </a:t>
                      </a:r>
                      <a:endParaRPr lang="en-US" sz="1100"/>
                    </a:p>
                  </a:txBody>
                  <a:tcPr marL="90000" marR="90000" marT="90000" marB="90000" anchor="t">
                    <a:lnL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576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5D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fast">
    <p:fade/>
  </p:transition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429" y="-14316"/>
            <a:ext cx="1148220" cy="10318575"/>
            <a:chOff x="0" y="0"/>
            <a:chExt cx="1530960" cy="137581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985" cy="13758038"/>
            </a:xfrm>
            <a:custGeom>
              <a:avLst/>
              <a:gdLst/>
              <a:ahLst/>
              <a:cxnLst/>
              <a:rect r="r" b="b" t="t" l="l"/>
              <a:pathLst>
                <a:path h="13758038" w="1530985">
                  <a:moveTo>
                    <a:pt x="0" y="0"/>
                  </a:moveTo>
                  <a:lnTo>
                    <a:pt x="1530985" y="0"/>
                  </a:lnTo>
                  <a:lnTo>
                    <a:pt x="1530985" y="13758038"/>
                  </a:lnTo>
                  <a:lnTo>
                    <a:pt x="0" y="13758038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723" y="664731"/>
            <a:ext cx="773039" cy="1122016"/>
          </a:xfrm>
          <a:custGeom>
            <a:avLst/>
            <a:gdLst/>
            <a:ahLst/>
            <a:cxnLst/>
            <a:rect r="r" b="b" t="t" l="l"/>
            <a:pathLst>
              <a:path h="1122016" w="773039">
                <a:moveTo>
                  <a:pt x="0" y="0"/>
                </a:moveTo>
                <a:lnTo>
                  <a:pt x="773040" y="0"/>
                </a:lnTo>
                <a:lnTo>
                  <a:pt x="773040" y="1122016"/>
                </a:lnTo>
                <a:lnTo>
                  <a:pt x="0" y="11220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065562" y="8757370"/>
            <a:ext cx="1039530" cy="386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252015" y="762562"/>
            <a:ext cx="9961740" cy="10732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61"/>
              </a:lnSpc>
            </a:pPr>
            <a:r>
              <a:rPr lang="en-US" sz="4501" b="true">
                <a:solidFill>
                  <a:srgbClr val="00B05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2. Promovarea activității fizice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677827" y="1823971"/>
            <a:ext cx="9223000" cy="79774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457"/>
              </a:lnSpc>
            </a:pPr>
            <a:r>
              <a:rPr lang="en-US" sz="3601" b="true">
                <a:solidFill>
                  <a:srgbClr val="00206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Copiii și adolescenții au nevoie de mișcare </a:t>
            </a:r>
            <a:r>
              <a:rPr lang="en-US" sz="3601" b="true">
                <a:solidFill>
                  <a:srgbClr val="00B05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zilnic</a:t>
            </a:r>
            <a:r>
              <a:rPr lang="en-US" sz="3601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,</a:t>
            </a:r>
            <a:r>
              <a:rPr lang="en-US" sz="3601" b="true">
                <a:solidFill>
                  <a:srgbClr val="00B05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3601" b="true">
                <a:solidFill>
                  <a:srgbClr val="FF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nu doar la ora de sport. </a:t>
            </a:r>
            <a:r>
              <a:rPr lang="en-US" sz="3601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Acest lucru îi ajută să fie mai sănătoși, mai fericiți și mai echilibrați emoțional. </a:t>
            </a:r>
          </a:p>
          <a:p>
            <a:pPr algn="just">
              <a:lnSpc>
                <a:spcPts val="3457"/>
              </a:lnSpc>
            </a:pPr>
          </a:p>
          <a:p>
            <a:pPr algn="just" marL="325654" indent="-162827" lvl="1">
              <a:lnSpc>
                <a:spcPts val="3457"/>
              </a:lnSpc>
              <a:buFont typeface="Arial"/>
              <a:buChar char="•"/>
            </a:pPr>
            <a:r>
              <a:rPr lang="en-US" b="true" sz="3601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Recomandarea este de cel puțin </a:t>
            </a:r>
            <a:r>
              <a:rPr lang="en-US" b="true" sz="3601">
                <a:solidFill>
                  <a:srgbClr val="00B05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60 minute zilnic </a:t>
            </a:r>
            <a:r>
              <a:rPr lang="en-US" b="true" sz="3601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de </a:t>
            </a:r>
            <a:r>
              <a:rPr lang="en-US" b="true" sz="3601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activitate fizică moderat-viguroasă</a:t>
            </a:r>
            <a:r>
              <a:rPr lang="en-US" b="true" sz="3601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. </a:t>
            </a:r>
          </a:p>
          <a:p>
            <a:pPr algn="just">
              <a:lnSpc>
                <a:spcPts val="3457"/>
              </a:lnSpc>
            </a:pPr>
          </a:p>
          <a:p>
            <a:pPr algn="just" marL="325654" indent="-162827" lvl="1">
              <a:lnSpc>
                <a:spcPts val="3457"/>
              </a:lnSpc>
              <a:buFont typeface="Arial"/>
              <a:buChar char="•"/>
            </a:pPr>
            <a:r>
              <a:rPr lang="en-US" b="true" sz="3601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Exercițiile de întărire a mușchilor și oaselor </a:t>
            </a:r>
            <a:r>
              <a:rPr lang="en-US" b="true" sz="3601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(mers pe jos, bicicletă, sărituri) trebuie practicate de </a:t>
            </a:r>
            <a:r>
              <a:rPr lang="en-US" b="true" sz="3601">
                <a:solidFill>
                  <a:srgbClr val="00B05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 ori pe săptămână. </a:t>
            </a:r>
          </a:p>
          <a:p>
            <a:pPr algn="just">
              <a:lnSpc>
                <a:spcPts val="3457"/>
              </a:lnSpc>
            </a:pPr>
          </a:p>
          <a:p>
            <a:pPr algn="just" marL="325654" indent="-162827" lvl="1">
              <a:lnSpc>
                <a:spcPts val="3457"/>
              </a:lnSpc>
              <a:buFont typeface="Arial"/>
              <a:buChar char="•"/>
            </a:pPr>
            <a:r>
              <a:rPr lang="en-US" b="true" sz="3601">
                <a:solidFill>
                  <a:srgbClr val="00B05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Orice tip de activitate fizică este mai bună decât lipsa acesteia.</a:t>
            </a:r>
          </a:p>
          <a:p>
            <a:pPr algn="just">
              <a:lnSpc>
                <a:spcPts val="3457"/>
              </a:lnSpc>
            </a:pPr>
          </a:p>
          <a:p>
            <a:pPr algn="just" marL="326010" indent="-163005" lvl="1">
              <a:lnSpc>
                <a:spcPts val="3457"/>
              </a:lnSpc>
              <a:buFont typeface="Arial"/>
              <a:buChar char="•"/>
            </a:pPr>
            <a:r>
              <a:rPr lang="en-US" b="true" sz="3601">
                <a:solidFill>
                  <a:srgbClr val="00206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La început, activitatea fizică va avea </a:t>
            </a:r>
            <a:r>
              <a:rPr lang="en-US" b="true" sz="3601">
                <a:solidFill>
                  <a:srgbClr val="00B05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durată, frecvență și intensitate </a:t>
            </a:r>
            <a:r>
              <a:rPr lang="en-US" b="true" sz="3601">
                <a:solidFill>
                  <a:srgbClr val="00206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reduse, care vor fi </a:t>
            </a:r>
            <a:r>
              <a:rPr lang="en-US" b="true" sz="3601">
                <a:solidFill>
                  <a:srgbClr val="00B05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crescute treptat</a:t>
            </a:r>
            <a:r>
              <a:rPr lang="en-US" b="true" sz="3601">
                <a:solidFill>
                  <a:srgbClr val="00206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.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0" y="9550117"/>
            <a:ext cx="1145791" cy="549126"/>
            <a:chOff x="0" y="0"/>
            <a:chExt cx="1527721" cy="73216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27717" cy="732166"/>
            </a:xfrm>
            <a:custGeom>
              <a:avLst/>
              <a:gdLst/>
              <a:ahLst/>
              <a:cxnLst/>
              <a:rect r="r" b="b" t="t" l="l"/>
              <a:pathLst>
                <a:path h="732166" w="1527717">
                  <a:moveTo>
                    <a:pt x="0" y="0"/>
                  </a:moveTo>
                  <a:lnTo>
                    <a:pt x="1527717" y="0"/>
                  </a:lnTo>
                  <a:lnTo>
                    <a:pt x="1527717" y="732166"/>
                  </a:lnTo>
                  <a:lnTo>
                    <a:pt x="0" y="7321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1490" t="0" r="-11490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527721" cy="77979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11"/>
                </a:lnSpc>
              </a:pPr>
              <a:r>
                <a:rPr lang="en-US" sz="2175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&lt;number&gt;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478013" y="3240996"/>
            <a:ext cx="6798821" cy="4409475"/>
            <a:chOff x="0" y="0"/>
            <a:chExt cx="9065095" cy="58793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065133" cy="5879338"/>
            </a:xfrm>
            <a:custGeom>
              <a:avLst/>
              <a:gdLst/>
              <a:ahLst/>
              <a:cxnLst/>
              <a:rect r="r" b="b" t="t" l="l"/>
              <a:pathLst>
                <a:path h="5879338" w="9065133">
                  <a:moveTo>
                    <a:pt x="0" y="0"/>
                  </a:moveTo>
                  <a:lnTo>
                    <a:pt x="9065133" y="0"/>
                  </a:lnTo>
                  <a:lnTo>
                    <a:pt x="9065133" y="5879338"/>
                  </a:lnTo>
                  <a:lnTo>
                    <a:pt x="0" y="58793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6657" t="0" r="-16657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429" y="-14316"/>
            <a:ext cx="1148220" cy="10318575"/>
            <a:chOff x="0" y="0"/>
            <a:chExt cx="1530960" cy="137581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985" cy="13758038"/>
            </a:xfrm>
            <a:custGeom>
              <a:avLst/>
              <a:gdLst/>
              <a:ahLst/>
              <a:cxnLst/>
              <a:rect r="r" b="b" t="t" l="l"/>
              <a:pathLst>
                <a:path h="13758038" w="1530985">
                  <a:moveTo>
                    <a:pt x="0" y="0"/>
                  </a:moveTo>
                  <a:lnTo>
                    <a:pt x="1530985" y="0"/>
                  </a:lnTo>
                  <a:lnTo>
                    <a:pt x="1530985" y="13758038"/>
                  </a:lnTo>
                  <a:lnTo>
                    <a:pt x="0" y="13758038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723" y="664731"/>
            <a:ext cx="773039" cy="1122016"/>
          </a:xfrm>
          <a:custGeom>
            <a:avLst/>
            <a:gdLst/>
            <a:ahLst/>
            <a:cxnLst/>
            <a:rect r="r" b="b" t="t" l="l"/>
            <a:pathLst>
              <a:path h="1122016" w="773039">
                <a:moveTo>
                  <a:pt x="0" y="0"/>
                </a:moveTo>
                <a:lnTo>
                  <a:pt x="773040" y="0"/>
                </a:lnTo>
                <a:lnTo>
                  <a:pt x="773040" y="1122016"/>
                </a:lnTo>
                <a:lnTo>
                  <a:pt x="0" y="11220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065562" y="8757370"/>
            <a:ext cx="1039530" cy="386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252015" y="762562"/>
            <a:ext cx="9961740" cy="10732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61"/>
              </a:lnSpc>
            </a:pPr>
            <a:r>
              <a:rPr lang="en-US" sz="4501" b="true">
                <a:solidFill>
                  <a:srgbClr val="00B05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2. Promovarea activității fizice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077039" y="1747771"/>
            <a:ext cx="8824055" cy="81877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34"/>
              </a:lnSpc>
            </a:pPr>
            <a:r>
              <a:rPr lang="en-US" sz="5402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Prin mișcare:</a:t>
            </a:r>
          </a:p>
          <a:p>
            <a:pPr algn="just">
              <a:lnSpc>
                <a:spcPts val="4861"/>
              </a:lnSpc>
            </a:pPr>
          </a:p>
          <a:p>
            <a:pPr algn="just" marL="407512" indent="-203756" lvl="1">
              <a:lnSpc>
                <a:spcPts val="4861"/>
              </a:lnSpc>
              <a:buFont typeface="Arial"/>
              <a:buChar char="•"/>
            </a:pPr>
            <a:r>
              <a:rPr lang="en-US" b="true" sz="4501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sistemul imunitar se întărește;</a:t>
            </a:r>
          </a:p>
          <a:p>
            <a:pPr algn="just" marL="407512" indent="-203756" lvl="1">
              <a:lnSpc>
                <a:spcPts val="4861"/>
              </a:lnSpc>
              <a:buFont typeface="Arial"/>
              <a:buChar char="•"/>
            </a:pPr>
            <a:r>
              <a:rPr lang="en-US" b="true" sz="4501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 dezvoltă musculatura și oasele;</a:t>
            </a:r>
          </a:p>
          <a:p>
            <a:pPr algn="just" marL="407512" indent="-203756" lvl="1">
              <a:lnSpc>
                <a:spcPts val="4861"/>
              </a:lnSpc>
              <a:buFont typeface="Arial"/>
              <a:buChar char="•"/>
            </a:pPr>
            <a:r>
              <a:rPr lang="en-US" b="true" sz="4501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 reduc anxietatea și stresul;</a:t>
            </a:r>
          </a:p>
          <a:p>
            <a:pPr algn="just" marL="407512" indent="-203756" lvl="1">
              <a:lnSpc>
                <a:spcPts val="4861"/>
              </a:lnSpc>
              <a:buFont typeface="Arial"/>
              <a:buChar char="•"/>
            </a:pPr>
            <a:r>
              <a:rPr lang="en-US" b="true" sz="4501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crește încrederea în sine;</a:t>
            </a:r>
          </a:p>
          <a:p>
            <a:pPr algn="just" marL="407512" indent="-203756" lvl="1">
              <a:lnSpc>
                <a:spcPts val="4861"/>
              </a:lnSpc>
              <a:buFont typeface="Arial"/>
              <a:buChar char="•"/>
            </a:pPr>
            <a:r>
              <a:rPr lang="en-US" b="true" sz="4501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 îmbunătățesc valorilor glucozei și ale grăsimilor în sânge;</a:t>
            </a:r>
          </a:p>
          <a:p>
            <a:pPr algn="just" marL="407512" indent="-203756" lvl="1">
              <a:lnSpc>
                <a:spcPts val="4861"/>
              </a:lnSpc>
              <a:buFont typeface="Arial"/>
              <a:buChar char="•"/>
            </a:pPr>
            <a:r>
              <a:rPr lang="en-US" b="true" sz="4501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 reduce masa de grăsime.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0" y="9550117"/>
            <a:ext cx="1145791" cy="549126"/>
            <a:chOff x="0" y="0"/>
            <a:chExt cx="1527721" cy="73216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27717" cy="732166"/>
            </a:xfrm>
            <a:custGeom>
              <a:avLst/>
              <a:gdLst/>
              <a:ahLst/>
              <a:cxnLst/>
              <a:rect r="r" b="b" t="t" l="l"/>
              <a:pathLst>
                <a:path h="732166" w="1527717">
                  <a:moveTo>
                    <a:pt x="0" y="0"/>
                  </a:moveTo>
                  <a:lnTo>
                    <a:pt x="1527717" y="0"/>
                  </a:lnTo>
                  <a:lnTo>
                    <a:pt x="1527717" y="732166"/>
                  </a:lnTo>
                  <a:lnTo>
                    <a:pt x="0" y="7321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1490" t="0" r="-11490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527721" cy="77979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11"/>
                </a:lnSpc>
              </a:pPr>
              <a:r>
                <a:rPr lang="en-US" sz="2175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&lt;number&gt;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928279" y="2368010"/>
            <a:ext cx="6547628" cy="5769454"/>
            <a:chOff x="0" y="0"/>
            <a:chExt cx="8730170" cy="769260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730107" cy="7692644"/>
            </a:xfrm>
            <a:custGeom>
              <a:avLst/>
              <a:gdLst/>
              <a:ahLst/>
              <a:cxnLst/>
              <a:rect r="r" b="b" t="t" l="l"/>
              <a:pathLst>
                <a:path h="7692644" w="8730107">
                  <a:moveTo>
                    <a:pt x="0" y="0"/>
                  </a:moveTo>
                  <a:lnTo>
                    <a:pt x="8730107" y="0"/>
                  </a:lnTo>
                  <a:lnTo>
                    <a:pt x="8730107" y="7692644"/>
                  </a:lnTo>
                  <a:lnTo>
                    <a:pt x="0" y="76926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921" t="0" r="-2922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429" y="-14316"/>
            <a:ext cx="1148220" cy="10318575"/>
            <a:chOff x="0" y="0"/>
            <a:chExt cx="1530960" cy="137581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985" cy="13758038"/>
            </a:xfrm>
            <a:custGeom>
              <a:avLst/>
              <a:gdLst/>
              <a:ahLst/>
              <a:cxnLst/>
              <a:rect r="r" b="b" t="t" l="l"/>
              <a:pathLst>
                <a:path h="13758038" w="1530985">
                  <a:moveTo>
                    <a:pt x="0" y="0"/>
                  </a:moveTo>
                  <a:lnTo>
                    <a:pt x="1530985" y="0"/>
                  </a:lnTo>
                  <a:lnTo>
                    <a:pt x="1530985" y="13758038"/>
                  </a:lnTo>
                  <a:lnTo>
                    <a:pt x="0" y="13758038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723" y="664731"/>
            <a:ext cx="773039" cy="1122016"/>
          </a:xfrm>
          <a:custGeom>
            <a:avLst/>
            <a:gdLst/>
            <a:ahLst/>
            <a:cxnLst/>
            <a:rect r="r" b="b" t="t" l="l"/>
            <a:pathLst>
              <a:path h="1122016" w="773039">
                <a:moveTo>
                  <a:pt x="0" y="0"/>
                </a:moveTo>
                <a:lnTo>
                  <a:pt x="773040" y="0"/>
                </a:lnTo>
                <a:lnTo>
                  <a:pt x="773040" y="1122016"/>
                </a:lnTo>
                <a:lnTo>
                  <a:pt x="0" y="11220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065562" y="8757370"/>
            <a:ext cx="1039530" cy="386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251748" y="762562"/>
            <a:ext cx="7157780" cy="10732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61"/>
              </a:lnSpc>
            </a:pPr>
            <a:r>
              <a:rPr lang="en-US" sz="4501" b="true">
                <a:solidFill>
                  <a:srgbClr val="00B05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2. Promovarea activității fizice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829084" y="1862071"/>
            <a:ext cx="8682257" cy="69216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151"/>
              </a:lnSpc>
            </a:pPr>
          </a:p>
          <a:p>
            <a:pPr algn="ctr">
              <a:lnSpc>
                <a:spcPts val="3151"/>
              </a:lnSpc>
            </a:pPr>
            <a:r>
              <a:rPr lang="en-US" sz="3751" b="true">
                <a:solidFill>
                  <a:srgbClr val="1311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Idei de pus în practică</a:t>
            </a:r>
          </a:p>
          <a:p>
            <a:pPr algn="ctr">
              <a:lnSpc>
                <a:spcPts val="3151"/>
              </a:lnSpc>
            </a:pPr>
          </a:p>
          <a:p>
            <a:pPr algn="just" marL="339593" indent="-169797" lvl="1">
              <a:lnSpc>
                <a:spcPts val="3151"/>
              </a:lnSpc>
              <a:buAutoNum type="arabicPeriod" startAt="1"/>
            </a:pPr>
            <a:r>
              <a:rPr lang="en-US" b="true" sz="3751">
                <a:solidFill>
                  <a:srgbClr val="1311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Organizați </a:t>
            </a:r>
            <a:r>
              <a:rPr lang="en-US" b="true" sz="3751">
                <a:solidFill>
                  <a:srgbClr val="00B05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activități în familie</a:t>
            </a:r>
            <a:r>
              <a:rPr lang="en-US" b="true" sz="3751">
                <a:solidFill>
                  <a:srgbClr val="1311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: plimbări, sport, drumeții. </a:t>
            </a:r>
          </a:p>
          <a:p>
            <a:pPr algn="just" marL="339593" indent="-169797" lvl="1">
              <a:lnSpc>
                <a:spcPts val="3151"/>
              </a:lnSpc>
            </a:pPr>
          </a:p>
          <a:p>
            <a:pPr algn="just" marL="339593" indent="-169797" lvl="1">
              <a:lnSpc>
                <a:spcPts val="3151"/>
              </a:lnSpc>
              <a:buAutoNum type="arabicPeriod" startAt="1"/>
            </a:pPr>
            <a:r>
              <a:rPr lang="en-US" b="true" sz="3751">
                <a:solidFill>
                  <a:srgbClr val="00B05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Limitați</a:t>
            </a:r>
            <a:r>
              <a:rPr lang="en-US" b="true" sz="3751">
                <a:solidFill>
                  <a:srgbClr val="1311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treptat </a:t>
            </a:r>
            <a:r>
              <a:rPr lang="en-US" b="true" sz="3751">
                <a:solidFill>
                  <a:srgbClr val="00B05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timpul </a:t>
            </a:r>
            <a:r>
              <a:rPr lang="en-US" b="true" sz="3751">
                <a:solidFill>
                  <a:srgbClr val="1311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petrecut la ecrane. </a:t>
            </a:r>
          </a:p>
          <a:p>
            <a:pPr algn="just" marL="339593" indent="-169797" lvl="1">
              <a:lnSpc>
                <a:spcPts val="3151"/>
              </a:lnSpc>
            </a:pPr>
          </a:p>
          <a:p>
            <a:pPr algn="l" marL="339593" indent="-169797" lvl="1">
              <a:lnSpc>
                <a:spcPts val="3151"/>
              </a:lnSpc>
              <a:buAutoNum type="arabicPeriod" startAt="1"/>
            </a:pPr>
            <a:r>
              <a:rPr lang="en-US" b="true" sz="3751">
                <a:solidFill>
                  <a:srgbClr val="1311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În timpul activității fizice </a:t>
            </a:r>
            <a:r>
              <a:rPr lang="en-US" b="true" sz="3751">
                <a:solidFill>
                  <a:srgbClr val="00B05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asigurați-vă că nu există niciun pericol pentru copil / adolescent</a:t>
            </a:r>
            <a:r>
              <a:rPr lang="en-US" b="true" sz="3751">
                <a:solidFill>
                  <a:srgbClr val="1311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, că poartă încălțăminte adecvată sau cască de protecție atunci când este cazul.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0" y="9550117"/>
            <a:ext cx="1145791" cy="549126"/>
            <a:chOff x="0" y="0"/>
            <a:chExt cx="1527721" cy="73216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27717" cy="732166"/>
            </a:xfrm>
            <a:custGeom>
              <a:avLst/>
              <a:gdLst/>
              <a:ahLst/>
              <a:cxnLst/>
              <a:rect r="r" b="b" t="t" l="l"/>
              <a:pathLst>
                <a:path h="732166" w="1527717">
                  <a:moveTo>
                    <a:pt x="0" y="0"/>
                  </a:moveTo>
                  <a:lnTo>
                    <a:pt x="1527717" y="0"/>
                  </a:lnTo>
                  <a:lnTo>
                    <a:pt x="1527717" y="732166"/>
                  </a:lnTo>
                  <a:lnTo>
                    <a:pt x="0" y="7321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1490" t="0" r="-11490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527721" cy="77979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11"/>
                </a:lnSpc>
              </a:pPr>
              <a:r>
                <a:rPr lang="en-US" sz="2175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&lt;number&gt;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735426" y="2766965"/>
            <a:ext cx="6520082" cy="5288394"/>
            <a:chOff x="0" y="0"/>
            <a:chExt cx="8693442" cy="705119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693404" cy="7051167"/>
            </a:xfrm>
            <a:custGeom>
              <a:avLst/>
              <a:gdLst/>
              <a:ahLst/>
              <a:cxnLst/>
              <a:rect r="r" b="b" t="t" l="l"/>
              <a:pathLst>
                <a:path h="7051167" w="8693404">
                  <a:moveTo>
                    <a:pt x="0" y="0"/>
                  </a:moveTo>
                  <a:lnTo>
                    <a:pt x="8693404" y="0"/>
                  </a:lnTo>
                  <a:lnTo>
                    <a:pt x="8693404" y="7051167"/>
                  </a:lnTo>
                  <a:lnTo>
                    <a:pt x="0" y="70511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6816" r="0" b="-6816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429" y="-14316"/>
            <a:ext cx="1148220" cy="10318575"/>
            <a:chOff x="0" y="0"/>
            <a:chExt cx="1530960" cy="137581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985" cy="13758038"/>
            </a:xfrm>
            <a:custGeom>
              <a:avLst/>
              <a:gdLst/>
              <a:ahLst/>
              <a:cxnLst/>
              <a:rect r="r" b="b" t="t" l="l"/>
              <a:pathLst>
                <a:path h="13758038" w="1530985">
                  <a:moveTo>
                    <a:pt x="0" y="0"/>
                  </a:moveTo>
                  <a:lnTo>
                    <a:pt x="1530985" y="0"/>
                  </a:lnTo>
                  <a:lnTo>
                    <a:pt x="1530985" y="13758038"/>
                  </a:lnTo>
                  <a:lnTo>
                    <a:pt x="0" y="13758038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723" y="664731"/>
            <a:ext cx="773039" cy="1122016"/>
          </a:xfrm>
          <a:custGeom>
            <a:avLst/>
            <a:gdLst/>
            <a:ahLst/>
            <a:cxnLst/>
            <a:rect r="r" b="b" t="t" l="l"/>
            <a:pathLst>
              <a:path h="1122016" w="773039">
                <a:moveTo>
                  <a:pt x="0" y="0"/>
                </a:moveTo>
                <a:lnTo>
                  <a:pt x="773040" y="0"/>
                </a:lnTo>
                <a:lnTo>
                  <a:pt x="773040" y="1122016"/>
                </a:lnTo>
                <a:lnTo>
                  <a:pt x="0" y="11220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065562" y="8757370"/>
            <a:ext cx="1039530" cy="386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251748" y="762562"/>
            <a:ext cx="7157780" cy="10732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61"/>
              </a:lnSpc>
            </a:pPr>
            <a:r>
              <a:rPr lang="en-US" sz="4501" b="true">
                <a:solidFill>
                  <a:srgbClr val="00B05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2. Promovarea activității fizice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974398" y="2268217"/>
            <a:ext cx="8903741" cy="65560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65"/>
              </a:lnSpc>
            </a:pPr>
            <a:r>
              <a:rPr lang="en-US" sz="3301" b="true">
                <a:solidFill>
                  <a:srgbClr val="7030A0"/>
                </a:solidFill>
                <a:latin typeface="Arial Bold"/>
                <a:ea typeface="Arial Bold"/>
                <a:cs typeface="Arial Bold"/>
                <a:sym typeface="Arial Bold"/>
              </a:rPr>
              <a:t>Există o relație strânsă între activitate fizică și sănătatea mintală.</a:t>
            </a:r>
          </a:p>
          <a:p>
            <a:pPr algn="just">
              <a:lnSpc>
                <a:spcPts val="3565"/>
              </a:lnSpc>
            </a:pPr>
          </a:p>
          <a:p>
            <a:pPr algn="just" marL="298842" indent="-149421" lvl="1">
              <a:lnSpc>
                <a:spcPts val="3565"/>
              </a:lnSpc>
              <a:buFont typeface="Arial"/>
              <a:buChar char="•"/>
            </a:pPr>
            <a:r>
              <a:rPr lang="en-US" b="true" sz="3301">
                <a:solidFill>
                  <a:srgbClr val="262262"/>
                </a:solidFill>
                <a:latin typeface="Arial Bold"/>
                <a:ea typeface="Arial Bold"/>
                <a:cs typeface="Arial Bold"/>
                <a:sym typeface="Arial Bold"/>
              </a:rPr>
              <a:t>Practicarea unui </a:t>
            </a:r>
            <a:r>
              <a:rPr lang="en-US" b="true" sz="3301">
                <a:solidFill>
                  <a:srgbClr val="00B050"/>
                </a:solidFill>
                <a:latin typeface="Arial Bold"/>
                <a:ea typeface="Arial Bold"/>
                <a:cs typeface="Arial Bold"/>
                <a:sym typeface="Arial Bold"/>
              </a:rPr>
              <a:t>sport în echipă</a:t>
            </a:r>
            <a:r>
              <a:rPr lang="en-US" b="true" sz="3301" i="true">
                <a:solidFill>
                  <a:srgbClr val="00B05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 </a:t>
            </a:r>
            <a:r>
              <a:rPr lang="en-US" b="true" sz="3301">
                <a:solidFill>
                  <a:srgbClr val="262262"/>
                </a:solidFill>
                <a:latin typeface="Arial Bold"/>
                <a:ea typeface="Arial Bold"/>
                <a:cs typeface="Arial Bold"/>
                <a:sym typeface="Arial Bold"/>
              </a:rPr>
              <a:t>poate aduce </a:t>
            </a:r>
            <a:r>
              <a:rPr lang="en-US" b="true" sz="3301">
                <a:solidFill>
                  <a:srgbClr val="0070C0"/>
                </a:solidFill>
                <a:latin typeface="Arial Bold"/>
                <a:ea typeface="Arial Bold"/>
                <a:cs typeface="Arial Bold"/>
                <a:sym typeface="Arial Bold"/>
              </a:rPr>
              <a:t>beneficii psihologice </a:t>
            </a:r>
            <a:r>
              <a:rPr lang="en-US" b="true" sz="3301">
                <a:solidFill>
                  <a:srgbClr val="262262"/>
                </a:solidFill>
                <a:latin typeface="Arial Bold"/>
                <a:ea typeface="Arial Bold"/>
                <a:cs typeface="Arial Bold"/>
                <a:sym typeface="Arial Bold"/>
              </a:rPr>
              <a:t>pe termen scurt și lung, cum ar fi îmbunătățirea stimei de sine în cazul depresiei sau reducerea anxietății.</a:t>
            </a:r>
          </a:p>
          <a:p>
            <a:pPr algn="just" marL="298842" indent="-149421" lvl="1">
              <a:lnSpc>
                <a:spcPts val="3565"/>
              </a:lnSpc>
            </a:pPr>
          </a:p>
          <a:p>
            <a:pPr algn="just" marL="298842" indent="-149421" lvl="1">
              <a:lnSpc>
                <a:spcPts val="3565"/>
              </a:lnSpc>
              <a:buFont typeface="Arial"/>
              <a:buChar char="•"/>
            </a:pPr>
            <a:r>
              <a:rPr lang="en-US" b="true" sz="3301">
                <a:solidFill>
                  <a:srgbClr val="262262"/>
                </a:solidFill>
                <a:latin typeface="Arial Bold"/>
                <a:ea typeface="Arial Bold"/>
                <a:cs typeface="Arial Bold"/>
                <a:sym typeface="Arial Bold"/>
              </a:rPr>
              <a:t>Activitatea fizică </a:t>
            </a:r>
            <a:r>
              <a:rPr lang="en-US" b="true" sz="3301">
                <a:solidFill>
                  <a:srgbClr val="0070C0"/>
                </a:solidFill>
                <a:latin typeface="Arial Bold"/>
                <a:ea typeface="Arial Bold"/>
                <a:cs typeface="Arial Bold"/>
                <a:sym typeface="Arial Bold"/>
              </a:rPr>
              <a:t>optimizează somnul, starea de spirit, memoria, concentrarea, atenția și capacitatea de învățare</a:t>
            </a:r>
            <a:r>
              <a:rPr lang="en-US" b="true" sz="3301">
                <a:solidFill>
                  <a:srgbClr val="262262"/>
                </a:solidFill>
                <a:latin typeface="Arial Bold"/>
                <a:ea typeface="Arial Bold"/>
                <a:cs typeface="Arial Bold"/>
                <a:sym typeface="Arial Bold"/>
              </a:rPr>
              <a:t>.</a:t>
            </a:r>
          </a:p>
          <a:p>
            <a:pPr algn="l" marL="298842" indent="-149421" lvl="1">
              <a:lnSpc>
                <a:spcPts val="3565"/>
              </a:lnSpc>
            </a:pPr>
          </a:p>
        </p:txBody>
      </p:sp>
      <p:grpSp>
        <p:nvGrpSpPr>
          <p:cNvPr name="Group 8" id="8"/>
          <p:cNvGrpSpPr/>
          <p:nvPr/>
        </p:nvGrpSpPr>
        <p:grpSpPr>
          <a:xfrm rot="0">
            <a:off x="0" y="9550117"/>
            <a:ext cx="1145791" cy="549126"/>
            <a:chOff x="0" y="0"/>
            <a:chExt cx="1527721" cy="73216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27717" cy="732166"/>
            </a:xfrm>
            <a:custGeom>
              <a:avLst/>
              <a:gdLst/>
              <a:ahLst/>
              <a:cxnLst/>
              <a:rect r="r" b="b" t="t" l="l"/>
              <a:pathLst>
                <a:path h="732166" w="1527717">
                  <a:moveTo>
                    <a:pt x="0" y="0"/>
                  </a:moveTo>
                  <a:lnTo>
                    <a:pt x="1527717" y="0"/>
                  </a:lnTo>
                  <a:lnTo>
                    <a:pt x="1527717" y="732166"/>
                  </a:lnTo>
                  <a:lnTo>
                    <a:pt x="0" y="7321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1490" t="0" r="-11490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527721" cy="77979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11"/>
                </a:lnSpc>
              </a:pPr>
              <a:r>
                <a:rPr lang="en-US" sz="2175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&lt;number&gt;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549594" y="2788301"/>
            <a:ext cx="7059482" cy="5289747"/>
            <a:chOff x="0" y="0"/>
            <a:chExt cx="9412643" cy="705299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412605" cy="7052945"/>
            </a:xfrm>
            <a:custGeom>
              <a:avLst/>
              <a:gdLst/>
              <a:ahLst/>
              <a:cxnLst/>
              <a:rect r="r" b="b" t="t" l="l"/>
              <a:pathLst>
                <a:path h="7052945" w="9412605">
                  <a:moveTo>
                    <a:pt x="0" y="0"/>
                  </a:moveTo>
                  <a:lnTo>
                    <a:pt x="9412605" y="0"/>
                  </a:lnTo>
                  <a:lnTo>
                    <a:pt x="9412605" y="7052945"/>
                  </a:lnTo>
                  <a:lnTo>
                    <a:pt x="0" y="70529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6198" t="0" r="-6198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429" y="-14316"/>
            <a:ext cx="1148220" cy="10318575"/>
            <a:chOff x="0" y="0"/>
            <a:chExt cx="1530960" cy="137581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985" cy="13758038"/>
            </a:xfrm>
            <a:custGeom>
              <a:avLst/>
              <a:gdLst/>
              <a:ahLst/>
              <a:cxnLst/>
              <a:rect r="r" b="b" t="t" l="l"/>
              <a:pathLst>
                <a:path h="13758038" w="1530985">
                  <a:moveTo>
                    <a:pt x="0" y="0"/>
                  </a:moveTo>
                  <a:lnTo>
                    <a:pt x="1530985" y="0"/>
                  </a:lnTo>
                  <a:lnTo>
                    <a:pt x="1530985" y="13758038"/>
                  </a:lnTo>
                  <a:lnTo>
                    <a:pt x="0" y="13758038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723" y="664731"/>
            <a:ext cx="773039" cy="1122016"/>
          </a:xfrm>
          <a:custGeom>
            <a:avLst/>
            <a:gdLst/>
            <a:ahLst/>
            <a:cxnLst/>
            <a:rect r="r" b="b" t="t" l="l"/>
            <a:pathLst>
              <a:path h="1122016" w="773039">
                <a:moveTo>
                  <a:pt x="0" y="0"/>
                </a:moveTo>
                <a:lnTo>
                  <a:pt x="773040" y="0"/>
                </a:lnTo>
                <a:lnTo>
                  <a:pt x="773040" y="1122016"/>
                </a:lnTo>
                <a:lnTo>
                  <a:pt x="0" y="11220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065562" y="8757370"/>
            <a:ext cx="1039530" cy="386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251748" y="762562"/>
            <a:ext cx="7157780" cy="10732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61"/>
              </a:lnSpc>
            </a:pPr>
            <a:r>
              <a:rPr lang="en-US" sz="4501" b="true">
                <a:solidFill>
                  <a:srgbClr val="00B05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2. Promovarea activității fizice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25365" y="2887561"/>
            <a:ext cx="9007459" cy="6093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375"/>
              </a:lnSpc>
            </a:pPr>
            <a:r>
              <a:rPr lang="en-US" sz="4051" b="true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Practicarea activității fizice și evitarea izolării sociale contribuie la:</a:t>
            </a:r>
          </a:p>
          <a:p>
            <a:pPr algn="just">
              <a:lnSpc>
                <a:spcPts val="4375"/>
              </a:lnSpc>
            </a:pPr>
          </a:p>
          <a:p>
            <a:pPr algn="just" marL="366761" indent="-183380" lvl="1">
              <a:lnSpc>
                <a:spcPts val="4375"/>
              </a:lnSpc>
              <a:buFont typeface="Arial"/>
              <a:buChar char="•"/>
            </a:pPr>
            <a:r>
              <a:rPr lang="en-US" b="true" sz="4051">
                <a:solidFill>
                  <a:srgbClr val="005B4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dezvoltarea unor abilități de comunicare mai bune;</a:t>
            </a:r>
          </a:p>
          <a:p>
            <a:pPr algn="just" marL="366761" indent="-183380" lvl="1">
              <a:lnSpc>
                <a:spcPts val="4375"/>
              </a:lnSpc>
              <a:buFont typeface="Arial"/>
              <a:buChar char="•"/>
            </a:pPr>
            <a:r>
              <a:rPr lang="en-US" b="true" sz="4051">
                <a:solidFill>
                  <a:srgbClr val="005B4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crearea de relații sociale sănătoase;</a:t>
            </a:r>
          </a:p>
          <a:p>
            <a:pPr algn="just" marL="366761" indent="-183380" lvl="1">
              <a:lnSpc>
                <a:spcPts val="4375"/>
              </a:lnSpc>
              <a:buFont typeface="Arial"/>
              <a:buChar char="•"/>
            </a:pPr>
            <a:r>
              <a:rPr lang="en-US" b="true" sz="4051">
                <a:solidFill>
                  <a:srgbClr val="005B4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creșterea calității vieții.</a:t>
            </a:r>
          </a:p>
          <a:p>
            <a:pPr algn="l" marL="366761" indent="-183380" lvl="1">
              <a:lnSpc>
                <a:spcPts val="4375"/>
              </a:lnSpc>
            </a:pPr>
          </a:p>
          <a:p>
            <a:pPr algn="l" marL="366761" indent="-183380" lvl="1">
              <a:lnSpc>
                <a:spcPts val="4375"/>
              </a:lnSpc>
            </a:pPr>
          </a:p>
        </p:txBody>
      </p:sp>
      <p:grpSp>
        <p:nvGrpSpPr>
          <p:cNvPr name="Group 8" id="8"/>
          <p:cNvGrpSpPr/>
          <p:nvPr/>
        </p:nvGrpSpPr>
        <p:grpSpPr>
          <a:xfrm rot="0">
            <a:off x="0" y="9550117"/>
            <a:ext cx="1145791" cy="549126"/>
            <a:chOff x="0" y="0"/>
            <a:chExt cx="1527721" cy="73216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27717" cy="732166"/>
            </a:xfrm>
            <a:custGeom>
              <a:avLst/>
              <a:gdLst/>
              <a:ahLst/>
              <a:cxnLst/>
              <a:rect r="r" b="b" t="t" l="l"/>
              <a:pathLst>
                <a:path h="732166" w="1527717">
                  <a:moveTo>
                    <a:pt x="0" y="0"/>
                  </a:moveTo>
                  <a:lnTo>
                    <a:pt x="1527717" y="0"/>
                  </a:lnTo>
                  <a:lnTo>
                    <a:pt x="1527717" y="732166"/>
                  </a:lnTo>
                  <a:lnTo>
                    <a:pt x="0" y="7321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1490" t="0" r="-11490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527721" cy="77979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11"/>
                </a:lnSpc>
              </a:pPr>
              <a:r>
                <a:rPr lang="en-US" sz="2175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&lt;number&gt;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0868777" y="3736372"/>
            <a:ext cx="6469837" cy="4543987"/>
            <a:chOff x="0" y="0"/>
            <a:chExt cx="8626450" cy="605864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626475" cy="6058662"/>
            </a:xfrm>
            <a:custGeom>
              <a:avLst/>
              <a:gdLst/>
              <a:ahLst/>
              <a:cxnLst/>
              <a:rect r="r" b="b" t="t" l="l"/>
              <a:pathLst>
                <a:path h="6058662" w="8626475">
                  <a:moveTo>
                    <a:pt x="0" y="0"/>
                  </a:moveTo>
                  <a:lnTo>
                    <a:pt x="8626475" y="0"/>
                  </a:lnTo>
                  <a:lnTo>
                    <a:pt x="8626475" y="6058662"/>
                  </a:lnTo>
                  <a:lnTo>
                    <a:pt x="0" y="60586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4484" t="0" r="-4483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429" y="-14316"/>
            <a:ext cx="1148220" cy="10318575"/>
            <a:chOff x="0" y="0"/>
            <a:chExt cx="1530960" cy="137581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985" cy="13758038"/>
            </a:xfrm>
            <a:custGeom>
              <a:avLst/>
              <a:gdLst/>
              <a:ahLst/>
              <a:cxnLst/>
              <a:rect r="r" b="b" t="t" l="l"/>
              <a:pathLst>
                <a:path h="13758038" w="1530985">
                  <a:moveTo>
                    <a:pt x="0" y="0"/>
                  </a:moveTo>
                  <a:lnTo>
                    <a:pt x="1530985" y="0"/>
                  </a:lnTo>
                  <a:lnTo>
                    <a:pt x="1530985" y="13758038"/>
                  </a:lnTo>
                  <a:lnTo>
                    <a:pt x="0" y="13758038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723" y="664731"/>
            <a:ext cx="773039" cy="1122016"/>
          </a:xfrm>
          <a:custGeom>
            <a:avLst/>
            <a:gdLst/>
            <a:ahLst/>
            <a:cxnLst/>
            <a:rect r="r" b="b" t="t" l="l"/>
            <a:pathLst>
              <a:path h="1122016" w="773039">
                <a:moveTo>
                  <a:pt x="0" y="0"/>
                </a:moveTo>
                <a:lnTo>
                  <a:pt x="773040" y="0"/>
                </a:lnTo>
                <a:lnTo>
                  <a:pt x="773040" y="1122016"/>
                </a:lnTo>
                <a:lnTo>
                  <a:pt x="0" y="11220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065562" y="8757370"/>
            <a:ext cx="1039530" cy="386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403029" y="626631"/>
            <a:ext cx="8216748" cy="716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61"/>
              </a:lnSpc>
            </a:pPr>
            <a:r>
              <a:rPr lang="en-US" sz="4501" b="true">
                <a:solidFill>
                  <a:srgbClr val="00B05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2. Promovarea activității fizice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019511" y="1758172"/>
            <a:ext cx="14239789" cy="45099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375"/>
              </a:lnSpc>
            </a:pPr>
            <a:r>
              <a:rPr lang="en-US" sz="4051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Nu toți trebuie să facă sport de performanță. Activitatea fizică </a:t>
            </a:r>
            <a:r>
              <a:rPr lang="en-US" sz="4051" b="true">
                <a:solidFill>
                  <a:srgbClr val="00B05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nu trebuie să fie complicată sau costisitoare. </a:t>
            </a:r>
          </a:p>
          <a:p>
            <a:pPr algn="just">
              <a:lnSpc>
                <a:spcPts val="4375"/>
              </a:lnSpc>
            </a:pPr>
          </a:p>
          <a:p>
            <a:pPr algn="just">
              <a:lnSpc>
                <a:spcPts val="4375"/>
              </a:lnSpc>
            </a:pPr>
            <a:r>
              <a:rPr lang="en-US" sz="4051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Important este să găsească o activitate care le face </a:t>
            </a:r>
            <a:r>
              <a:rPr lang="en-US" sz="4051" b="true">
                <a:solidFill>
                  <a:srgbClr val="00B05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plăcere</a:t>
            </a:r>
            <a:r>
              <a:rPr lang="en-US" sz="4051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: jocuri, dans, mers pe bicicletă sau plimbări. </a:t>
            </a:r>
          </a:p>
          <a:p>
            <a:pPr algn="just">
              <a:lnSpc>
                <a:spcPts val="4375"/>
              </a:lnSpc>
            </a:pPr>
          </a:p>
          <a:p>
            <a:pPr algn="just">
              <a:lnSpc>
                <a:spcPts val="4375"/>
              </a:lnSpc>
            </a:pPr>
            <a:r>
              <a:rPr lang="en-US" sz="4051" b="true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Dacă copilul sau adolescentul se bucură de activitate, va continua să o facă.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0" y="9550117"/>
            <a:ext cx="1145791" cy="549126"/>
            <a:chOff x="0" y="0"/>
            <a:chExt cx="1527721" cy="73216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27717" cy="732166"/>
            </a:xfrm>
            <a:custGeom>
              <a:avLst/>
              <a:gdLst/>
              <a:ahLst/>
              <a:cxnLst/>
              <a:rect r="r" b="b" t="t" l="l"/>
              <a:pathLst>
                <a:path h="732166" w="1527717">
                  <a:moveTo>
                    <a:pt x="0" y="0"/>
                  </a:moveTo>
                  <a:lnTo>
                    <a:pt x="1527717" y="0"/>
                  </a:lnTo>
                  <a:lnTo>
                    <a:pt x="1527717" y="732166"/>
                  </a:lnTo>
                  <a:lnTo>
                    <a:pt x="0" y="7321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1490" t="0" r="-11490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527721" cy="77979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11"/>
                </a:lnSpc>
              </a:pPr>
              <a:r>
                <a:rPr lang="en-US" sz="2175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&lt;number&gt;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3004383" y="6268093"/>
            <a:ext cx="14167847" cy="4406557"/>
            <a:chOff x="0" y="0"/>
            <a:chExt cx="18890463" cy="587540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8890487" cy="5875409"/>
            </a:xfrm>
            <a:custGeom>
              <a:avLst/>
              <a:gdLst/>
              <a:ahLst/>
              <a:cxnLst/>
              <a:rect r="r" b="b" t="t" l="l"/>
              <a:pathLst>
                <a:path h="5875409" w="18890487">
                  <a:moveTo>
                    <a:pt x="0" y="0"/>
                  </a:moveTo>
                  <a:lnTo>
                    <a:pt x="18890487" y="0"/>
                  </a:lnTo>
                  <a:lnTo>
                    <a:pt x="18890487" y="5875409"/>
                  </a:lnTo>
                  <a:lnTo>
                    <a:pt x="0" y="58754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669" t="-74629" r="-30671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5281491" y="5860475"/>
            <a:ext cx="1762173" cy="3369031"/>
            <a:chOff x="0" y="0"/>
            <a:chExt cx="2349564" cy="4492041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349500" cy="4491990"/>
            </a:xfrm>
            <a:custGeom>
              <a:avLst/>
              <a:gdLst/>
              <a:ahLst/>
              <a:cxnLst/>
              <a:rect r="r" b="b" t="t" l="l"/>
              <a:pathLst>
                <a:path h="4491990" w="2349500">
                  <a:moveTo>
                    <a:pt x="0" y="0"/>
                  </a:moveTo>
                  <a:lnTo>
                    <a:pt x="2349500" y="0"/>
                  </a:lnTo>
                  <a:lnTo>
                    <a:pt x="2349500" y="4491990"/>
                  </a:lnTo>
                  <a:lnTo>
                    <a:pt x="0" y="44919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-3" b="-1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3905576" y="7859258"/>
            <a:ext cx="1284084" cy="1370247"/>
            <a:chOff x="0" y="0"/>
            <a:chExt cx="1712112" cy="182699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712087" cy="1827022"/>
            </a:xfrm>
            <a:custGeom>
              <a:avLst/>
              <a:gdLst/>
              <a:ahLst/>
              <a:cxnLst/>
              <a:rect r="r" b="b" t="t" l="l"/>
              <a:pathLst>
                <a:path h="1827022" w="1712087">
                  <a:moveTo>
                    <a:pt x="0" y="0"/>
                  </a:moveTo>
                  <a:lnTo>
                    <a:pt x="1712087" y="0"/>
                  </a:lnTo>
                  <a:lnTo>
                    <a:pt x="1712087" y="1827022"/>
                  </a:lnTo>
                  <a:lnTo>
                    <a:pt x="0" y="18270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0" t="0" r="-11" b="1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3019511" y="6164075"/>
            <a:ext cx="3390367" cy="3390090"/>
            <a:chOff x="0" y="0"/>
            <a:chExt cx="4520489" cy="452012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20438" cy="4520184"/>
            </a:xfrm>
            <a:custGeom>
              <a:avLst/>
              <a:gdLst/>
              <a:ahLst/>
              <a:cxnLst/>
              <a:rect r="r" b="b" t="t" l="l"/>
              <a:pathLst>
                <a:path h="4520184" w="4520438">
                  <a:moveTo>
                    <a:pt x="0" y="0"/>
                  </a:moveTo>
                  <a:lnTo>
                    <a:pt x="4520438" y="0"/>
                  </a:lnTo>
                  <a:lnTo>
                    <a:pt x="4520438" y="4520184"/>
                  </a:lnTo>
                  <a:lnTo>
                    <a:pt x="0" y="45201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-3" r="-1" b="-2"/>
              </a:stretch>
            </a:blip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9837782" y="6164075"/>
            <a:ext cx="3311490" cy="3686127"/>
            <a:chOff x="0" y="0"/>
            <a:chExt cx="4415320" cy="4914836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415282" cy="4914900"/>
            </a:xfrm>
            <a:custGeom>
              <a:avLst/>
              <a:gdLst/>
              <a:ahLst/>
              <a:cxnLst/>
              <a:rect r="r" b="b" t="t" l="l"/>
              <a:pathLst>
                <a:path h="4914900" w="4415282">
                  <a:moveTo>
                    <a:pt x="0" y="0"/>
                  </a:moveTo>
                  <a:lnTo>
                    <a:pt x="4415282" y="0"/>
                  </a:lnTo>
                  <a:lnTo>
                    <a:pt x="4415282" y="4914900"/>
                  </a:lnTo>
                  <a:lnTo>
                    <a:pt x="0" y="49149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5656" t="0" r="-5657" b="1"/>
              </a:stretch>
            </a:blip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7056234" y="6824215"/>
            <a:ext cx="3030588" cy="3025988"/>
            <a:chOff x="0" y="0"/>
            <a:chExt cx="4040784" cy="403465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040759" cy="4034663"/>
            </a:xfrm>
            <a:custGeom>
              <a:avLst/>
              <a:gdLst/>
              <a:ahLst/>
              <a:cxnLst/>
              <a:rect r="r" b="b" t="t" l="l"/>
              <a:pathLst>
                <a:path h="4034663" w="4040759">
                  <a:moveTo>
                    <a:pt x="0" y="0"/>
                  </a:moveTo>
                  <a:lnTo>
                    <a:pt x="4040759" y="0"/>
                  </a:lnTo>
                  <a:lnTo>
                    <a:pt x="4040759" y="4034663"/>
                  </a:lnTo>
                  <a:lnTo>
                    <a:pt x="0" y="40346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-8" r="0" b="-8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429" y="-14316"/>
            <a:ext cx="1148220" cy="10318575"/>
            <a:chOff x="0" y="0"/>
            <a:chExt cx="1530960" cy="137581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985" cy="13758038"/>
            </a:xfrm>
            <a:custGeom>
              <a:avLst/>
              <a:gdLst/>
              <a:ahLst/>
              <a:cxnLst/>
              <a:rect r="r" b="b" t="t" l="l"/>
              <a:pathLst>
                <a:path h="13758038" w="1530985">
                  <a:moveTo>
                    <a:pt x="0" y="0"/>
                  </a:moveTo>
                  <a:lnTo>
                    <a:pt x="1530985" y="0"/>
                  </a:lnTo>
                  <a:lnTo>
                    <a:pt x="1530985" y="13758038"/>
                  </a:lnTo>
                  <a:lnTo>
                    <a:pt x="0" y="13758038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723" y="664731"/>
            <a:ext cx="773039" cy="1122016"/>
          </a:xfrm>
          <a:custGeom>
            <a:avLst/>
            <a:gdLst/>
            <a:ahLst/>
            <a:cxnLst/>
            <a:rect r="r" b="b" t="t" l="l"/>
            <a:pathLst>
              <a:path h="1122016" w="773039">
                <a:moveTo>
                  <a:pt x="0" y="0"/>
                </a:moveTo>
                <a:lnTo>
                  <a:pt x="773040" y="0"/>
                </a:lnTo>
                <a:lnTo>
                  <a:pt x="773040" y="1122016"/>
                </a:lnTo>
                <a:lnTo>
                  <a:pt x="0" y="11220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065562" y="8757370"/>
            <a:ext cx="1039530" cy="386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251748" y="762562"/>
            <a:ext cx="7157780" cy="10732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61"/>
              </a:lnSpc>
            </a:pPr>
            <a:r>
              <a:rPr lang="en-US" sz="4501" b="true">
                <a:solidFill>
                  <a:srgbClr val="00B05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CONCLUZII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531763" y="1843897"/>
            <a:ext cx="11294493" cy="7881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54"/>
              </a:lnSpc>
            </a:pPr>
          </a:p>
          <a:p>
            <a:pPr algn="just">
              <a:lnSpc>
                <a:spcPts val="3954"/>
              </a:lnSpc>
            </a:pPr>
          </a:p>
          <a:p>
            <a:pPr algn="just" marL="434035" indent="-217018" lvl="1">
              <a:lnSpc>
                <a:spcPts val="4147"/>
              </a:lnSpc>
              <a:buAutoNum type="arabicPeriod" startAt="1"/>
            </a:pPr>
            <a:r>
              <a:rPr lang="en-US" b="true" sz="4800" i="true">
                <a:solidFill>
                  <a:srgbClr val="0070C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Copiii și adolescenții imită ceea ce văd.</a:t>
            </a:r>
            <a:r>
              <a:rPr lang="en-US" b="true" sz="4800" i="true">
                <a:solidFill>
                  <a:srgbClr val="7030A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 </a:t>
            </a:r>
            <a:r>
              <a:rPr lang="en-US" b="true" sz="4800" i="true">
                <a:solidFill>
                  <a:srgbClr val="262262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Dacă părinții au </a:t>
            </a:r>
            <a:r>
              <a:rPr lang="en-US" b="true" sz="4800" i="true">
                <a:solidFill>
                  <a:srgbClr val="00B05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obiceiuri sănătoase</a:t>
            </a:r>
            <a:r>
              <a:rPr lang="en-US" b="true" sz="4800" i="true">
                <a:solidFill>
                  <a:srgbClr val="262262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, aceștia le vor prelua. Trebuie oferite </a:t>
            </a:r>
            <a:r>
              <a:rPr lang="en-US" b="true" sz="4800" i="true">
                <a:solidFill>
                  <a:srgbClr val="00B05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exemple,</a:t>
            </a:r>
            <a:r>
              <a:rPr lang="en-US" b="true" sz="4800" i="true">
                <a:solidFill>
                  <a:srgbClr val="262262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 nu doar reguli.</a:t>
            </a:r>
          </a:p>
          <a:p>
            <a:pPr algn="just">
              <a:lnSpc>
                <a:spcPts val="4147"/>
              </a:lnSpc>
            </a:pPr>
            <a:r>
              <a:rPr lang="en-US" b="true" sz="4800" i="true">
                <a:solidFill>
                  <a:srgbClr val="262262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 </a:t>
            </a:r>
          </a:p>
          <a:p>
            <a:pPr algn="just">
              <a:lnSpc>
                <a:spcPts val="4147"/>
              </a:lnSpc>
            </a:pPr>
            <a:r>
              <a:rPr lang="en-US" b="true" sz="4800" i="true">
                <a:solidFill>
                  <a:srgbClr val="0070C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2.</a:t>
            </a:r>
            <a:r>
              <a:rPr lang="en-US" b="true" sz="4800" i="true">
                <a:solidFill>
                  <a:srgbClr val="262262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Schimbările mici făcute</a:t>
            </a:r>
            <a:r>
              <a:rPr lang="en-US" b="true" sz="4800" i="true">
                <a:solidFill>
                  <a:srgbClr val="7030A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 </a:t>
            </a:r>
            <a:r>
              <a:rPr lang="en-US" b="true" sz="4800" i="true">
                <a:solidFill>
                  <a:srgbClr val="00B05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constant</a:t>
            </a:r>
            <a:r>
              <a:rPr lang="en-US" b="true" sz="4800" i="true">
                <a:solidFill>
                  <a:srgbClr val="262262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 au cel mai mare impact. </a:t>
            </a:r>
          </a:p>
          <a:p>
            <a:pPr algn="just">
              <a:lnSpc>
                <a:spcPts val="4147"/>
              </a:lnSpc>
            </a:pPr>
          </a:p>
          <a:p>
            <a:pPr algn="just">
              <a:lnSpc>
                <a:spcPts val="4147"/>
              </a:lnSpc>
            </a:pPr>
            <a:r>
              <a:rPr lang="en-US" b="true" sz="4800" i="true">
                <a:solidFill>
                  <a:srgbClr val="262262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3.</a:t>
            </a:r>
            <a:r>
              <a:rPr lang="en-US" b="true" sz="4800" i="true">
                <a:solidFill>
                  <a:srgbClr val="0070C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Copiii și adolescenții nu au nevoie de părinți perfecți, ci de părinți implicați și conștienți.</a:t>
            </a:r>
          </a:p>
          <a:p>
            <a:pPr algn="just" marL="414304" indent="-207152" lvl="1">
              <a:lnSpc>
                <a:spcPts val="3954"/>
              </a:lnSpc>
            </a:pPr>
          </a:p>
          <a:p>
            <a:pPr algn="just" marL="414304" indent="-207152" lvl="1">
              <a:lnSpc>
                <a:spcPts val="3954"/>
              </a:lnSpc>
            </a:pPr>
          </a:p>
        </p:txBody>
      </p:sp>
      <p:grpSp>
        <p:nvGrpSpPr>
          <p:cNvPr name="Group 8" id="8"/>
          <p:cNvGrpSpPr/>
          <p:nvPr/>
        </p:nvGrpSpPr>
        <p:grpSpPr>
          <a:xfrm rot="0">
            <a:off x="0" y="9550117"/>
            <a:ext cx="1145791" cy="549126"/>
            <a:chOff x="0" y="0"/>
            <a:chExt cx="1527721" cy="73216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27717" cy="732166"/>
            </a:xfrm>
            <a:custGeom>
              <a:avLst/>
              <a:gdLst/>
              <a:ahLst/>
              <a:cxnLst/>
              <a:rect r="r" b="b" t="t" l="l"/>
              <a:pathLst>
                <a:path h="732166" w="1527717">
                  <a:moveTo>
                    <a:pt x="0" y="0"/>
                  </a:moveTo>
                  <a:lnTo>
                    <a:pt x="1527717" y="0"/>
                  </a:lnTo>
                  <a:lnTo>
                    <a:pt x="1527717" y="732166"/>
                  </a:lnTo>
                  <a:lnTo>
                    <a:pt x="0" y="7321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1490" t="0" r="-11490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527721" cy="77979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11"/>
                </a:lnSpc>
              </a:pPr>
              <a:r>
                <a:rPr lang="en-US" sz="2175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&lt;number&gt;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3264291" y="3417648"/>
            <a:ext cx="4514269" cy="3680460"/>
            <a:chOff x="0" y="0"/>
            <a:chExt cx="6019025" cy="490728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019038" cy="4907280"/>
            </a:xfrm>
            <a:custGeom>
              <a:avLst/>
              <a:gdLst/>
              <a:ahLst/>
              <a:cxnLst/>
              <a:rect r="r" b="b" t="t" l="l"/>
              <a:pathLst>
                <a:path h="4907280" w="6019038">
                  <a:moveTo>
                    <a:pt x="0" y="0"/>
                  </a:moveTo>
                  <a:lnTo>
                    <a:pt x="6019038" y="0"/>
                  </a:lnTo>
                  <a:lnTo>
                    <a:pt x="6019038" y="4907280"/>
                  </a:lnTo>
                  <a:lnTo>
                    <a:pt x="0" y="49072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11327" r="0" b="-11327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429" y="-14316"/>
            <a:ext cx="1148220" cy="10318575"/>
            <a:chOff x="0" y="0"/>
            <a:chExt cx="1530960" cy="137581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985" cy="13758038"/>
            </a:xfrm>
            <a:custGeom>
              <a:avLst/>
              <a:gdLst/>
              <a:ahLst/>
              <a:cxnLst/>
              <a:rect r="r" b="b" t="t" l="l"/>
              <a:pathLst>
                <a:path h="13758038" w="1530985">
                  <a:moveTo>
                    <a:pt x="0" y="0"/>
                  </a:moveTo>
                  <a:lnTo>
                    <a:pt x="1530985" y="0"/>
                  </a:lnTo>
                  <a:lnTo>
                    <a:pt x="1530985" y="13758038"/>
                  </a:lnTo>
                  <a:lnTo>
                    <a:pt x="0" y="13758038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723" y="664731"/>
            <a:ext cx="773039" cy="1122016"/>
          </a:xfrm>
          <a:custGeom>
            <a:avLst/>
            <a:gdLst/>
            <a:ahLst/>
            <a:cxnLst/>
            <a:rect r="r" b="b" t="t" l="l"/>
            <a:pathLst>
              <a:path h="1122016" w="773039">
                <a:moveTo>
                  <a:pt x="0" y="0"/>
                </a:moveTo>
                <a:lnTo>
                  <a:pt x="773040" y="0"/>
                </a:lnTo>
                <a:lnTo>
                  <a:pt x="773040" y="1122016"/>
                </a:lnTo>
                <a:lnTo>
                  <a:pt x="0" y="11220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065562" y="8757370"/>
            <a:ext cx="1039530" cy="386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251748" y="762562"/>
            <a:ext cx="7157780" cy="10732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61"/>
              </a:lnSpc>
            </a:pPr>
            <a:r>
              <a:rPr lang="en-US" sz="4501" b="true">
                <a:solidFill>
                  <a:srgbClr val="00B05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CONCLUZII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42089" y="1795082"/>
            <a:ext cx="8904008" cy="85756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07"/>
              </a:lnSpc>
            </a:pPr>
          </a:p>
          <a:p>
            <a:pPr algn="just">
              <a:lnSpc>
                <a:spcPts val="3907"/>
              </a:lnSpc>
            </a:pPr>
            <a:r>
              <a:rPr lang="en-US" b="true" sz="4651" i="true">
                <a:solidFill>
                  <a:srgbClr val="7030A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4. Este important să se creeze un </a:t>
            </a:r>
            <a:r>
              <a:rPr lang="en-US" b="true" sz="4651" i="true">
                <a:solidFill>
                  <a:srgbClr val="00B05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echilibru:</a:t>
            </a:r>
          </a:p>
          <a:p>
            <a:pPr algn="just">
              <a:lnSpc>
                <a:spcPts val="3907"/>
              </a:lnSpc>
            </a:pPr>
            <a:r>
              <a:rPr lang="en-US" b="true" sz="4651" i="true">
                <a:solidFill>
                  <a:srgbClr val="00B05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 </a:t>
            </a:r>
          </a:p>
          <a:p>
            <a:pPr algn="just" marL="420636" indent="-210318" lvl="1">
              <a:lnSpc>
                <a:spcPts val="3907"/>
              </a:lnSpc>
              <a:buFont typeface="Arial"/>
              <a:buChar char="•"/>
            </a:pPr>
            <a:r>
              <a:rPr lang="en-US" b="true" sz="4651" i="true">
                <a:solidFill>
                  <a:srgbClr val="7030A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între </a:t>
            </a:r>
            <a:r>
              <a:rPr lang="en-US" b="true" sz="4651" i="true">
                <a:solidFill>
                  <a:srgbClr val="0070C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reguli și flexibilitate</a:t>
            </a:r>
            <a:r>
              <a:rPr lang="en-US" b="true" sz="4651" i="true">
                <a:solidFill>
                  <a:srgbClr val="7030A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, </a:t>
            </a:r>
          </a:p>
          <a:p>
            <a:pPr algn="just">
              <a:lnSpc>
                <a:spcPts val="3907"/>
              </a:lnSpc>
            </a:pPr>
          </a:p>
          <a:p>
            <a:pPr algn="just" marL="420636" indent="-210318" lvl="1">
              <a:lnSpc>
                <a:spcPts val="3907"/>
              </a:lnSpc>
              <a:buFont typeface="Arial"/>
              <a:buChar char="•"/>
            </a:pPr>
            <a:r>
              <a:rPr lang="en-US" b="true" sz="4651" i="true">
                <a:solidFill>
                  <a:srgbClr val="7030A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între </a:t>
            </a:r>
            <a:r>
              <a:rPr lang="en-US" b="true" sz="4651" i="true">
                <a:solidFill>
                  <a:srgbClr val="0070C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disciplină și încurajare,</a:t>
            </a:r>
          </a:p>
          <a:p>
            <a:pPr algn="just">
              <a:lnSpc>
                <a:spcPts val="3907"/>
              </a:lnSpc>
            </a:pPr>
            <a:r>
              <a:rPr lang="en-US" b="true" sz="4651" i="true">
                <a:solidFill>
                  <a:srgbClr val="7030A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 </a:t>
            </a:r>
          </a:p>
          <a:p>
            <a:pPr algn="just" marL="421096" indent="-210548" lvl="1">
              <a:lnSpc>
                <a:spcPts val="3907"/>
              </a:lnSpc>
              <a:buFont typeface="Arial"/>
              <a:buChar char="•"/>
            </a:pPr>
            <a:r>
              <a:rPr lang="en-US" b="true" sz="4651" i="true">
                <a:solidFill>
                  <a:srgbClr val="7030A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între </a:t>
            </a:r>
            <a:r>
              <a:rPr lang="en-US" b="true" sz="4651" i="true">
                <a:solidFill>
                  <a:srgbClr val="0070C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alegeri alimentare sănătoase </a:t>
            </a:r>
            <a:r>
              <a:rPr lang="en-US" b="true" sz="4651" i="true">
                <a:solidFill>
                  <a:srgbClr val="7030A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și </a:t>
            </a:r>
            <a:r>
              <a:rPr lang="en-US" b="true" sz="4651" i="true">
                <a:solidFill>
                  <a:srgbClr val="0070C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bucuria</a:t>
            </a:r>
            <a:r>
              <a:rPr lang="en-US" b="true" sz="4651" i="true">
                <a:solidFill>
                  <a:srgbClr val="7030A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 de a mânca și de a trăi. </a:t>
            </a:r>
          </a:p>
          <a:p>
            <a:pPr algn="just" marL="421096" indent="-210548" lvl="1">
              <a:lnSpc>
                <a:spcPts val="3907"/>
              </a:lnSpc>
            </a:pPr>
          </a:p>
          <a:p>
            <a:pPr algn="just">
              <a:lnSpc>
                <a:spcPts val="3907"/>
              </a:lnSpc>
            </a:pPr>
            <a:r>
              <a:rPr lang="en-US" b="true" sz="4651" i="true">
                <a:solidFill>
                  <a:srgbClr val="00B05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5. Obiectivul nu este doar un copil/adolescent „sănătos” </a:t>
            </a:r>
            <a:r>
              <a:rPr lang="en-US" b="true" sz="4651" i="true">
                <a:solidFill>
                  <a:srgbClr val="0070C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astăzi</a:t>
            </a:r>
            <a:r>
              <a:rPr lang="en-US" b="true" sz="4651" i="true">
                <a:solidFill>
                  <a:srgbClr val="00B05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, ci un adult care va ști să aibă grijă de el însuși </a:t>
            </a:r>
            <a:r>
              <a:rPr lang="en-US" b="true" sz="4651" i="true">
                <a:solidFill>
                  <a:srgbClr val="0070C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mâine</a:t>
            </a:r>
            <a:r>
              <a:rPr lang="en-US" b="true" sz="4651" i="true">
                <a:solidFill>
                  <a:srgbClr val="00B05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. </a:t>
            </a:r>
          </a:p>
          <a:p>
            <a:pPr algn="just" marL="421096" indent="-210548" lvl="1">
              <a:lnSpc>
                <a:spcPts val="3907"/>
              </a:lnSpc>
            </a:pPr>
          </a:p>
          <a:p>
            <a:pPr algn="just" marL="421096" indent="-210548" lvl="1">
              <a:lnSpc>
                <a:spcPts val="3907"/>
              </a:lnSpc>
            </a:pPr>
          </a:p>
        </p:txBody>
      </p:sp>
      <p:grpSp>
        <p:nvGrpSpPr>
          <p:cNvPr name="Group 8" id="8"/>
          <p:cNvGrpSpPr/>
          <p:nvPr/>
        </p:nvGrpSpPr>
        <p:grpSpPr>
          <a:xfrm rot="0">
            <a:off x="0" y="9550117"/>
            <a:ext cx="1145791" cy="549126"/>
            <a:chOff x="0" y="0"/>
            <a:chExt cx="1527721" cy="73216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27717" cy="732166"/>
            </a:xfrm>
            <a:custGeom>
              <a:avLst/>
              <a:gdLst/>
              <a:ahLst/>
              <a:cxnLst/>
              <a:rect r="r" b="b" t="t" l="l"/>
              <a:pathLst>
                <a:path h="732166" w="1527717">
                  <a:moveTo>
                    <a:pt x="0" y="0"/>
                  </a:moveTo>
                  <a:lnTo>
                    <a:pt x="1527717" y="0"/>
                  </a:lnTo>
                  <a:lnTo>
                    <a:pt x="1527717" y="732166"/>
                  </a:lnTo>
                  <a:lnTo>
                    <a:pt x="0" y="7321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1490" t="0" r="-11490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527721" cy="77979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11"/>
                </a:lnSpc>
              </a:pPr>
              <a:r>
                <a:rPr lang="en-US" sz="2175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&lt;number&gt;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0711577" y="2080889"/>
            <a:ext cx="7015448" cy="6329382"/>
            <a:chOff x="0" y="0"/>
            <a:chExt cx="9353931" cy="843917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353931" cy="8439150"/>
            </a:xfrm>
            <a:custGeom>
              <a:avLst/>
              <a:gdLst/>
              <a:ahLst/>
              <a:cxnLst/>
              <a:rect r="r" b="b" t="t" l="l"/>
              <a:pathLst>
                <a:path h="8439150" w="9353931">
                  <a:moveTo>
                    <a:pt x="0" y="0"/>
                  </a:moveTo>
                  <a:lnTo>
                    <a:pt x="9353931" y="0"/>
                  </a:lnTo>
                  <a:lnTo>
                    <a:pt x="9353931" y="8439150"/>
                  </a:lnTo>
                  <a:lnTo>
                    <a:pt x="0" y="8439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7778" t="0" r="-17778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429" y="-14316"/>
            <a:ext cx="1148220" cy="10318575"/>
            <a:chOff x="0" y="0"/>
            <a:chExt cx="1530960" cy="137581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985" cy="13758038"/>
            </a:xfrm>
            <a:custGeom>
              <a:avLst/>
              <a:gdLst/>
              <a:ahLst/>
              <a:cxnLst/>
              <a:rect r="r" b="b" t="t" l="l"/>
              <a:pathLst>
                <a:path h="13758038" w="1530985">
                  <a:moveTo>
                    <a:pt x="0" y="0"/>
                  </a:moveTo>
                  <a:lnTo>
                    <a:pt x="1530985" y="0"/>
                  </a:lnTo>
                  <a:lnTo>
                    <a:pt x="1530985" y="13758038"/>
                  </a:lnTo>
                  <a:lnTo>
                    <a:pt x="0" y="13758038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723" y="664731"/>
            <a:ext cx="773039" cy="1122016"/>
          </a:xfrm>
          <a:custGeom>
            <a:avLst/>
            <a:gdLst/>
            <a:ahLst/>
            <a:cxnLst/>
            <a:rect r="r" b="b" t="t" l="l"/>
            <a:pathLst>
              <a:path h="1122016" w="773039">
                <a:moveTo>
                  <a:pt x="0" y="0"/>
                </a:moveTo>
                <a:lnTo>
                  <a:pt x="773040" y="0"/>
                </a:lnTo>
                <a:lnTo>
                  <a:pt x="773040" y="1122016"/>
                </a:lnTo>
                <a:lnTo>
                  <a:pt x="0" y="11220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065562" y="8757370"/>
            <a:ext cx="1039530" cy="386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531763" y="2854092"/>
            <a:ext cx="7680703" cy="41807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48"/>
              </a:lnSpc>
            </a:pPr>
          </a:p>
          <a:p>
            <a:pPr algn="ctr">
              <a:lnSpc>
                <a:spcPts val="5348"/>
              </a:lnSpc>
            </a:pPr>
            <a:r>
              <a:rPr lang="en-US" b="true" sz="4951" i="true">
                <a:solidFill>
                  <a:srgbClr val="00B050"/>
                </a:solidFill>
                <a:latin typeface="Calibri (MS) Bold Italics"/>
                <a:ea typeface="Calibri (MS) Bold Italics"/>
                <a:cs typeface="Calibri (MS) Bold Italics"/>
                <a:sym typeface="Calibri (MS) Bold Italics"/>
              </a:rPr>
              <a:t>Obiceiurile sănătoase încep acasă și se construiesc împreună cu copiii, pas cu pas.</a:t>
            </a:r>
          </a:p>
          <a:p>
            <a:pPr algn="just">
              <a:lnSpc>
                <a:spcPts val="5348"/>
              </a:lnSpc>
            </a:pPr>
          </a:p>
        </p:txBody>
      </p:sp>
      <p:grpSp>
        <p:nvGrpSpPr>
          <p:cNvPr name="Group 7" id="7"/>
          <p:cNvGrpSpPr/>
          <p:nvPr/>
        </p:nvGrpSpPr>
        <p:grpSpPr>
          <a:xfrm rot="0">
            <a:off x="0" y="9550117"/>
            <a:ext cx="1145791" cy="549126"/>
            <a:chOff x="0" y="0"/>
            <a:chExt cx="1527721" cy="73216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27717" cy="732166"/>
            </a:xfrm>
            <a:custGeom>
              <a:avLst/>
              <a:gdLst/>
              <a:ahLst/>
              <a:cxnLst/>
              <a:rect r="r" b="b" t="t" l="l"/>
              <a:pathLst>
                <a:path h="732166" w="1527717">
                  <a:moveTo>
                    <a:pt x="0" y="0"/>
                  </a:moveTo>
                  <a:lnTo>
                    <a:pt x="1527717" y="0"/>
                  </a:lnTo>
                  <a:lnTo>
                    <a:pt x="1527717" y="732166"/>
                  </a:lnTo>
                  <a:lnTo>
                    <a:pt x="0" y="7321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1490" t="0" r="-11490" b="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1527721" cy="77979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11"/>
                </a:lnSpc>
              </a:pPr>
              <a:r>
                <a:rPr lang="en-US" sz="2175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&lt;number&gt;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0755601" y="2147611"/>
            <a:ext cx="6948735" cy="7325258"/>
            <a:chOff x="0" y="0"/>
            <a:chExt cx="9264980" cy="976701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9265031" cy="9767062"/>
            </a:xfrm>
            <a:custGeom>
              <a:avLst/>
              <a:gdLst/>
              <a:ahLst/>
              <a:cxnLst/>
              <a:rect r="r" b="b" t="t" l="l"/>
              <a:pathLst>
                <a:path h="9767062" w="9265031">
                  <a:moveTo>
                    <a:pt x="0" y="0"/>
                  </a:moveTo>
                  <a:lnTo>
                    <a:pt x="9265031" y="0"/>
                  </a:lnTo>
                  <a:lnTo>
                    <a:pt x="9265031" y="9767062"/>
                  </a:lnTo>
                  <a:lnTo>
                    <a:pt x="0" y="97670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4518" r="0" b="-4517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6226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4467816" cy="10304259"/>
            <a:chOff x="0" y="0"/>
            <a:chExt cx="5957087" cy="137390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57062" cy="13738988"/>
            </a:xfrm>
            <a:custGeom>
              <a:avLst/>
              <a:gdLst/>
              <a:ahLst/>
              <a:cxnLst/>
              <a:rect r="r" b="b" t="t" l="l"/>
              <a:pathLst>
                <a:path h="13738988" w="5957062">
                  <a:moveTo>
                    <a:pt x="0" y="0"/>
                  </a:moveTo>
                  <a:lnTo>
                    <a:pt x="5957062" y="0"/>
                  </a:lnTo>
                  <a:lnTo>
                    <a:pt x="5957062" y="13738988"/>
                  </a:lnTo>
                  <a:lnTo>
                    <a:pt x="0" y="13738988"/>
                  </a:lnTo>
                  <a:close/>
                </a:path>
              </a:pathLst>
            </a:custGeom>
            <a:solidFill>
              <a:srgbClr val="01B69B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650616" y="878110"/>
            <a:ext cx="1783232" cy="686067"/>
            <a:chOff x="0" y="0"/>
            <a:chExt cx="2377643" cy="91475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377694" cy="914781"/>
            </a:xfrm>
            <a:custGeom>
              <a:avLst/>
              <a:gdLst/>
              <a:ahLst/>
              <a:cxnLst/>
              <a:rect r="r" b="b" t="t" l="l"/>
              <a:pathLst>
                <a:path h="914781" w="2377694">
                  <a:moveTo>
                    <a:pt x="0" y="0"/>
                  </a:moveTo>
                  <a:lnTo>
                    <a:pt x="2377694" y="0"/>
                  </a:lnTo>
                  <a:lnTo>
                    <a:pt x="2377694" y="914781"/>
                  </a:lnTo>
                  <a:lnTo>
                    <a:pt x="0" y="9147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4" t="0" r="-13" b="2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558575" y="669322"/>
            <a:ext cx="803567" cy="1167394"/>
          </a:xfrm>
          <a:custGeom>
            <a:avLst/>
            <a:gdLst/>
            <a:ahLst/>
            <a:cxnLst/>
            <a:rect r="r" b="b" t="t" l="l"/>
            <a:pathLst>
              <a:path h="1167394" w="803567">
                <a:moveTo>
                  <a:pt x="0" y="0"/>
                </a:moveTo>
                <a:lnTo>
                  <a:pt x="803567" y="0"/>
                </a:lnTo>
                <a:lnTo>
                  <a:pt x="803567" y="1167393"/>
                </a:lnTo>
                <a:lnTo>
                  <a:pt x="0" y="11673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956303" y="6801260"/>
            <a:ext cx="3024102" cy="2711863"/>
          </a:xfrm>
          <a:custGeom>
            <a:avLst/>
            <a:gdLst/>
            <a:ahLst/>
            <a:cxnLst/>
            <a:rect r="r" b="b" t="t" l="l"/>
            <a:pathLst>
              <a:path h="2711863" w="3024102">
                <a:moveTo>
                  <a:pt x="0" y="0"/>
                </a:moveTo>
                <a:lnTo>
                  <a:pt x="3024102" y="0"/>
                </a:lnTo>
                <a:lnTo>
                  <a:pt x="3024102" y="2711862"/>
                </a:lnTo>
                <a:lnTo>
                  <a:pt x="0" y="27118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-5400000">
            <a:off x="17065562" y="8757370"/>
            <a:ext cx="1039530" cy="386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786182" y="7288625"/>
            <a:ext cx="5462235" cy="836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42"/>
              </a:lnSpc>
            </a:pPr>
            <a:r>
              <a:rPr lang="en-US" sz="4951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Mulțumim.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788620" y="8554707"/>
            <a:ext cx="5656174" cy="727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40"/>
              </a:lnSpc>
            </a:pPr>
            <a:r>
              <a:rPr lang="en-US" sz="12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Adresa: str. Dr. Leonte Anastasievici nr. 1-3, sector 5, cod poștal 050463, București, România</a:t>
            </a:r>
          </a:p>
          <a:p>
            <a:pPr algn="l">
              <a:lnSpc>
                <a:spcPts val="1440"/>
              </a:lnSpc>
            </a:pPr>
            <a:r>
              <a:rPr lang="en-US" sz="12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Telefon secretariat: +4 0213 183 620, +4 0213 183 619</a:t>
            </a:r>
          </a:p>
          <a:p>
            <a:pPr algn="l">
              <a:lnSpc>
                <a:spcPts val="1440"/>
              </a:lnSpc>
            </a:pPr>
            <a:r>
              <a:rPr lang="en-US" sz="12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Fax: +4 0213 123 426</a:t>
            </a:r>
          </a:p>
          <a:p>
            <a:pPr algn="l">
              <a:lnSpc>
                <a:spcPts val="1440"/>
              </a:lnSpc>
            </a:pPr>
            <a:r>
              <a:rPr lang="en-US" sz="12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E-mail: directie.generala@insp.gov.ro</a:t>
            </a:r>
          </a:p>
        </p:txBody>
      </p:sp>
    </p:spTree>
  </p:cSld>
  <p:clrMapOvr>
    <a:masterClrMapping/>
  </p:clrMapOvr>
  <p:transition spd="fast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DAHRaXZLuyc</dc:identifier>
  <dcterms:modified xsi:type="dcterms:W3CDTF">2011-08-01T06:04:30Z</dcterms:modified>
  <cp:revision>1</cp:revision>
  <dc:title>PPT parinti 2026</dc:title>
</cp:coreProperties>
</file>