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x="18288000" cy="10287000"/>
  <p:notesSz cx="6858000" cy="9144000"/>
  <p:embeddedFontLst>
    <p:embeddedFont>
      <p:font typeface="Calibri (MS)" charset="1" panose="020F0502020204030204"/>
      <p:regular r:id="rId17"/>
    </p:embeddedFont>
    <p:embeddedFont>
      <p:font typeface="Calibri (MS) Bold" charset="1" panose="020F0702030404030204"/>
      <p:regular r:id="rId18"/>
    </p:embeddedFont>
    <p:embeddedFont>
      <p:font typeface="Calibri (MS) Bold Italics" charset="1" panose="020F07020304040A0204"/>
      <p:regular r:id="rId19"/>
    </p:embeddedFont>
    <p:embeddedFont>
      <p:font typeface="Vollkorn Bold" charset="1" panose="00000800000000000000"/>
      <p:regular r:id="rId20"/>
    </p:embeddedFont>
    <p:embeddedFont>
      <p:font typeface="Arial Bold" charset="1" panose="020B0704020202020204"/>
      <p:regular r:id="rId21"/>
    </p:embeddedFont>
    <p:embeddedFont>
      <p:font typeface="Arial" charset="1" panose="020B0604020202020204"/>
      <p:regular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jpe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4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5.png" Type="http://schemas.openxmlformats.org/officeDocument/2006/relationships/image"/><Relationship Id="rId4" Target="../media/image6.jpe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206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sp>
        <p:nvSpPr>
          <p:cNvPr name="TextBox 4" id="4"/>
          <p:cNvSpPr txBox="true"/>
          <p:nvPr/>
        </p:nvSpPr>
        <p:spPr>
          <a:xfrm rot="0">
            <a:off x="17255500" y="9686925"/>
            <a:ext cx="209540" cy="3295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980"/>
              </a:lnSpc>
            </a:pPr>
            <a:r>
              <a:rPr lang="en-US" sz="1650">
                <a:solidFill>
                  <a:srgbClr val="8BE0CD"/>
                </a:solidFill>
                <a:latin typeface="Calibri (MS)"/>
                <a:ea typeface="Calibri (MS)"/>
                <a:cs typeface="Calibri (MS)"/>
                <a:sym typeface="Calibri (MS)"/>
              </a:rPr>
              <a:t>1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5676795" y="342814"/>
            <a:ext cx="9144000" cy="20175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200"/>
              </a:lnSpc>
            </a:pPr>
            <a:r>
              <a:rPr lang="en-US" sz="6000" b="true">
                <a:solidFill>
                  <a:srgbClr val="E0F7F5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Ghid rapid de citire a etichetelor alimentare</a:t>
            </a:r>
          </a:p>
        </p:txBody>
      </p:sp>
      <p:grpSp>
        <p:nvGrpSpPr>
          <p:cNvPr name="Group 6" id="6"/>
          <p:cNvGrpSpPr/>
          <p:nvPr/>
        </p:nvGrpSpPr>
        <p:grpSpPr>
          <a:xfrm rot="0">
            <a:off x="6400800" y="7535761"/>
            <a:ext cx="10101377" cy="780917"/>
            <a:chOff x="0" y="0"/>
            <a:chExt cx="13468502" cy="1041222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3468477" cy="1041146"/>
            </a:xfrm>
            <a:custGeom>
              <a:avLst/>
              <a:gdLst/>
              <a:ahLst/>
              <a:cxnLst/>
              <a:rect r="r" b="b" t="t" l="l"/>
              <a:pathLst>
                <a:path h="1041146" w="13468477">
                  <a:moveTo>
                    <a:pt x="0" y="173482"/>
                  </a:moveTo>
                  <a:cubicBezTo>
                    <a:pt x="0" y="77724"/>
                    <a:pt x="77724" y="0"/>
                    <a:pt x="173482" y="0"/>
                  </a:cubicBezTo>
                  <a:lnTo>
                    <a:pt x="13294995" y="0"/>
                  </a:lnTo>
                  <a:cubicBezTo>
                    <a:pt x="13390880" y="0"/>
                    <a:pt x="13468477" y="77724"/>
                    <a:pt x="13468477" y="173482"/>
                  </a:cubicBezTo>
                  <a:lnTo>
                    <a:pt x="13468477" y="867664"/>
                  </a:lnTo>
                  <a:cubicBezTo>
                    <a:pt x="13468477" y="963549"/>
                    <a:pt x="13390753" y="1041146"/>
                    <a:pt x="13294995" y="1041146"/>
                  </a:cubicBezTo>
                  <a:lnTo>
                    <a:pt x="173482" y="1041146"/>
                  </a:lnTo>
                  <a:cubicBezTo>
                    <a:pt x="77724" y="1041273"/>
                    <a:pt x="0" y="963549"/>
                    <a:pt x="0" y="867664"/>
                  </a:cubicBezTo>
                  <a:close/>
                </a:path>
              </a:pathLst>
            </a:custGeom>
            <a:solidFill>
              <a:srgbClr val="33CCCC"/>
            </a:solidFill>
          </p:spPr>
        </p:sp>
      </p:grpSp>
      <p:sp>
        <p:nvSpPr>
          <p:cNvPr name="TextBox 8" id="8"/>
          <p:cNvSpPr txBox="true"/>
          <p:nvPr/>
        </p:nvSpPr>
        <p:spPr>
          <a:xfrm rot="0">
            <a:off x="6738966" y="7514806"/>
            <a:ext cx="9781194" cy="6677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20"/>
              </a:lnSpc>
            </a:pPr>
            <a:r>
              <a:rPr lang="en-US" b="true" sz="3600" i="true">
                <a:solidFill>
                  <a:srgbClr val="002060"/>
                </a:solidFill>
                <a:latin typeface="Calibri (MS) Bold Italics"/>
                <a:ea typeface="Calibri (MS) Bold Italics"/>
                <a:cs typeface="Calibri (MS) Bold Italics"/>
                <a:sym typeface="Calibri (MS) Bold Italics"/>
              </a:rPr>
              <a:t>Un ghid practic pentru alegeri mai bune la raft.</a:t>
            </a:r>
          </a:p>
        </p:txBody>
      </p:sp>
      <p:grpSp>
        <p:nvGrpSpPr>
          <p:cNvPr name="Group 9" id="9"/>
          <p:cNvGrpSpPr/>
          <p:nvPr/>
        </p:nvGrpSpPr>
        <p:grpSpPr>
          <a:xfrm rot="0">
            <a:off x="497443" y="5143500"/>
            <a:ext cx="1316926" cy="1316926"/>
            <a:chOff x="0" y="0"/>
            <a:chExt cx="1755902" cy="1755902"/>
          </a:xfrm>
        </p:grpSpPr>
        <p:sp>
          <p:nvSpPr>
            <p:cNvPr name="Freeform 10" id="10" descr="SIGLA_GUVERNULUI_ROMÂNIEI-PNG"/>
            <p:cNvSpPr/>
            <p:nvPr/>
          </p:nvSpPr>
          <p:spPr>
            <a:xfrm flipH="false" flipV="false" rot="0">
              <a:off x="0" y="0"/>
              <a:ext cx="1755902" cy="1755902"/>
            </a:xfrm>
            <a:custGeom>
              <a:avLst/>
              <a:gdLst/>
              <a:ahLst/>
              <a:cxnLst/>
              <a:rect r="r" b="b" t="t" l="l"/>
              <a:pathLst>
                <a:path h="1755902" w="1755902">
                  <a:moveTo>
                    <a:pt x="0" y="0"/>
                  </a:moveTo>
                  <a:lnTo>
                    <a:pt x="1755902" y="0"/>
                  </a:lnTo>
                  <a:lnTo>
                    <a:pt x="1755902" y="1755902"/>
                  </a:lnTo>
                  <a:lnTo>
                    <a:pt x="0" y="17559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sp>
        <p:nvSpPr>
          <p:cNvPr name="TextBox 11" id="11"/>
          <p:cNvSpPr txBox="true"/>
          <p:nvPr/>
        </p:nvSpPr>
        <p:spPr>
          <a:xfrm rot="0">
            <a:off x="1070581" y="5389550"/>
            <a:ext cx="2918698" cy="7987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2100">
                <a:solidFill>
                  <a:srgbClr val="262262"/>
                </a:solidFill>
                <a:latin typeface="Calibri (MS)"/>
                <a:ea typeface="Calibri (MS)"/>
                <a:cs typeface="Calibri (MS)"/>
                <a:sym typeface="Calibri (MS)"/>
              </a:rPr>
              <a:t>Ministerul</a:t>
            </a:r>
          </a:p>
          <a:p>
            <a:pPr algn="ctr">
              <a:lnSpc>
                <a:spcPts val="2520"/>
              </a:lnSpc>
            </a:pPr>
            <a:r>
              <a:rPr lang="en-US" sz="2100">
                <a:solidFill>
                  <a:srgbClr val="262262"/>
                </a:solidFill>
                <a:latin typeface="Calibri (MS)"/>
                <a:ea typeface="Calibri (MS)"/>
                <a:cs typeface="Calibri (MS)"/>
                <a:sym typeface="Calibri (MS)"/>
              </a:rPr>
              <a:t>Sănătății</a:t>
            </a:r>
          </a:p>
        </p:txBody>
      </p:sp>
      <p:grpSp>
        <p:nvGrpSpPr>
          <p:cNvPr name="Group 12" id="12"/>
          <p:cNvGrpSpPr/>
          <p:nvPr/>
        </p:nvGrpSpPr>
        <p:grpSpPr>
          <a:xfrm rot="0">
            <a:off x="8501043" y="2406072"/>
            <a:ext cx="8282292" cy="4614072"/>
            <a:chOff x="0" y="0"/>
            <a:chExt cx="11043056" cy="6152096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1043031" cy="6152134"/>
            </a:xfrm>
            <a:custGeom>
              <a:avLst/>
              <a:gdLst/>
              <a:ahLst/>
              <a:cxnLst/>
              <a:rect r="r" b="b" t="t" l="l"/>
              <a:pathLst>
                <a:path h="6152134" w="11043031">
                  <a:moveTo>
                    <a:pt x="0" y="0"/>
                  </a:moveTo>
                  <a:lnTo>
                    <a:pt x="11043031" y="0"/>
                  </a:lnTo>
                  <a:lnTo>
                    <a:pt x="11043031" y="6152134"/>
                  </a:lnTo>
                  <a:lnTo>
                    <a:pt x="0" y="61521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sp>
        <p:nvSpPr>
          <p:cNvPr name="TextBox 14" id="14"/>
          <p:cNvSpPr txBox="true"/>
          <p:nvPr/>
        </p:nvSpPr>
        <p:spPr>
          <a:xfrm rot="0">
            <a:off x="5135051" y="8894693"/>
            <a:ext cx="11694404" cy="11931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79"/>
              </a:lnSpc>
            </a:pP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Material realizat în cadrul subprogramului de evaluare și promovare a sănătății și educație pentru sănătate al Ministerului Sănătății   </a:t>
            </a:r>
          </a:p>
          <a:p>
            <a:pPr algn="ctr">
              <a:lnSpc>
                <a:spcPts val="2879"/>
              </a:lnSpc>
            </a:pPr>
            <a:r>
              <a:rPr lang="en-US" sz="24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- pentru distribuție gratuită</a:t>
            </a:r>
          </a:p>
        </p:txBody>
      </p:sp>
      <p:grpSp>
        <p:nvGrpSpPr>
          <p:cNvPr name="Group 15" id="15"/>
          <p:cNvGrpSpPr/>
          <p:nvPr/>
        </p:nvGrpSpPr>
        <p:grpSpPr>
          <a:xfrm rot="0">
            <a:off x="3501474" y="4239626"/>
            <a:ext cx="5642526" cy="946965"/>
            <a:chOff x="0" y="0"/>
            <a:chExt cx="7523368" cy="126262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7523325" cy="1262633"/>
            </a:xfrm>
            <a:custGeom>
              <a:avLst/>
              <a:gdLst/>
              <a:ahLst/>
              <a:cxnLst/>
              <a:rect r="r" b="b" t="t" l="l"/>
              <a:pathLst>
                <a:path h="1262633" w="7523325">
                  <a:moveTo>
                    <a:pt x="0" y="210439"/>
                  </a:moveTo>
                  <a:cubicBezTo>
                    <a:pt x="0" y="94234"/>
                    <a:pt x="80836" y="0"/>
                    <a:pt x="180520" y="0"/>
                  </a:cubicBezTo>
                  <a:lnTo>
                    <a:pt x="7342805" y="0"/>
                  </a:lnTo>
                  <a:cubicBezTo>
                    <a:pt x="7442488" y="0"/>
                    <a:pt x="7523325" y="94234"/>
                    <a:pt x="7523325" y="210439"/>
                  </a:cubicBezTo>
                  <a:lnTo>
                    <a:pt x="7523325" y="1052194"/>
                  </a:lnTo>
                  <a:cubicBezTo>
                    <a:pt x="7523325" y="1168399"/>
                    <a:pt x="7442488" y="1262633"/>
                    <a:pt x="7342805" y="1262633"/>
                  </a:cubicBezTo>
                  <a:lnTo>
                    <a:pt x="180520" y="1262633"/>
                  </a:lnTo>
                  <a:cubicBezTo>
                    <a:pt x="80836" y="1262633"/>
                    <a:pt x="0" y="1168399"/>
                    <a:pt x="0" y="1052194"/>
                  </a:cubicBezTo>
                  <a:close/>
                </a:path>
              </a:pathLst>
            </a:custGeom>
            <a:solidFill>
              <a:srgbClr val="8BE0CD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66675"/>
              <a:ext cx="7523368" cy="132929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00"/>
                </a:lnSpc>
              </a:pPr>
              <a:r>
                <a:rPr lang="en-US" b="true" sz="3000">
                  <a:solidFill>
                    <a:srgbClr val="002060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CITEȘTE • COMPARĂ • ALEGE</a:t>
              </a: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1316225" y="2730745"/>
            <a:ext cx="6577717" cy="1138498"/>
            <a:chOff x="0" y="0"/>
            <a:chExt cx="8770290" cy="1517997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8770239" cy="1518010"/>
            </a:xfrm>
            <a:custGeom>
              <a:avLst/>
              <a:gdLst/>
              <a:ahLst/>
              <a:cxnLst/>
              <a:rect r="r" b="b" t="t" l="l"/>
              <a:pathLst>
                <a:path h="1518010" w="8770239">
                  <a:moveTo>
                    <a:pt x="0" y="253002"/>
                  </a:moveTo>
                  <a:cubicBezTo>
                    <a:pt x="0" y="113294"/>
                    <a:pt x="94234" y="0"/>
                    <a:pt x="210439" y="0"/>
                  </a:cubicBezTo>
                  <a:lnTo>
                    <a:pt x="8559800" y="0"/>
                  </a:lnTo>
                  <a:cubicBezTo>
                    <a:pt x="8676005" y="0"/>
                    <a:pt x="8770239" y="113294"/>
                    <a:pt x="8770239" y="253002"/>
                  </a:cubicBezTo>
                  <a:lnTo>
                    <a:pt x="8770239" y="1265010"/>
                  </a:lnTo>
                  <a:cubicBezTo>
                    <a:pt x="8770239" y="1404719"/>
                    <a:pt x="8676005" y="1518010"/>
                    <a:pt x="8559800" y="1518010"/>
                  </a:cubicBezTo>
                  <a:lnTo>
                    <a:pt x="210439" y="1518010"/>
                  </a:lnTo>
                  <a:cubicBezTo>
                    <a:pt x="94234" y="1518010"/>
                    <a:pt x="0" y="1404719"/>
                    <a:pt x="0" y="1265010"/>
                  </a:cubicBezTo>
                  <a:close/>
                </a:path>
              </a:pathLst>
            </a:custGeom>
            <a:solidFill>
              <a:srgbClr val="8BE0CD"/>
            </a:solidFill>
          </p:spPr>
        </p:sp>
        <p:sp>
          <p:nvSpPr>
            <p:cNvPr name="TextBox 20" id="20"/>
            <p:cNvSpPr txBox="true"/>
            <p:nvPr/>
          </p:nvSpPr>
          <p:spPr>
            <a:xfrm>
              <a:off x="0" y="-66675"/>
              <a:ext cx="8770290" cy="158467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00"/>
                </a:lnSpc>
              </a:pPr>
              <a:r>
                <a:rPr lang="en-US" b="true" sz="3000" i="true">
                  <a:solidFill>
                    <a:srgbClr val="002060"/>
                  </a:solidFill>
                  <a:latin typeface="Calibri (MS) Bold Italics"/>
                  <a:ea typeface="Calibri (MS) Bold Italics"/>
                  <a:cs typeface="Calibri (MS) Bold Italics"/>
                  <a:sym typeface="Calibri (MS) Bold Italics"/>
                </a:rPr>
                <a:t>Alegeri sănătoase azi, o viață mai bună mâine!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206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881739" y="9176661"/>
            <a:ext cx="1361399" cy="446313"/>
            <a:chOff x="0" y="0"/>
            <a:chExt cx="1815198" cy="595084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815211" cy="595122"/>
            </a:xfrm>
            <a:custGeom>
              <a:avLst/>
              <a:gdLst/>
              <a:ahLst/>
              <a:cxnLst/>
              <a:rect r="r" b="b" t="t" l="l"/>
              <a:pathLst>
                <a:path h="595122" w="1815211">
                  <a:moveTo>
                    <a:pt x="0" y="0"/>
                  </a:moveTo>
                  <a:lnTo>
                    <a:pt x="1815211" y="0"/>
                  </a:lnTo>
                  <a:lnTo>
                    <a:pt x="1815211" y="595122"/>
                  </a:lnTo>
                  <a:lnTo>
                    <a:pt x="0" y="595122"/>
                  </a:lnTo>
                  <a:close/>
                </a:path>
              </a:pathLst>
            </a:custGeom>
            <a:solidFill>
              <a:srgbClr val="00C08E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1600200" y="114300"/>
            <a:ext cx="15087600" cy="10058400"/>
            <a:chOff x="0" y="0"/>
            <a:chExt cx="20116800" cy="134112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0116800" cy="13411200"/>
            </a:xfrm>
            <a:custGeom>
              <a:avLst/>
              <a:gdLst/>
              <a:ahLst/>
              <a:cxnLst/>
              <a:rect r="r" b="b" t="t" l="l"/>
              <a:pathLst>
                <a:path h="13411200" w="20116800">
                  <a:moveTo>
                    <a:pt x="0" y="0"/>
                  </a:moveTo>
                  <a:lnTo>
                    <a:pt x="20116800" y="0"/>
                  </a:lnTo>
                  <a:lnTo>
                    <a:pt x="20116800" y="13411200"/>
                  </a:lnTo>
                  <a:lnTo>
                    <a:pt x="0" y="13411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>
  <p:cSld>
    <p:bg>
      <p:bgPr>
        <a:solidFill>
          <a:srgbClr val="00206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015861" cy="10287000"/>
            <a:chOff x="0" y="0"/>
            <a:chExt cx="24021148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021162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021162">
                  <a:moveTo>
                    <a:pt x="0" y="0"/>
                  </a:moveTo>
                  <a:lnTo>
                    <a:pt x="24021162" y="0"/>
                  </a:lnTo>
                  <a:lnTo>
                    <a:pt x="24021162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2F2F2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521208" y="1453896"/>
            <a:ext cx="932688" cy="932688"/>
            <a:chOff x="0" y="0"/>
            <a:chExt cx="1243584" cy="1243584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243584" cy="1243584"/>
            </a:xfrm>
            <a:custGeom>
              <a:avLst/>
              <a:gdLst/>
              <a:ahLst/>
              <a:cxnLst/>
              <a:rect r="r" b="b" t="t" l="l"/>
              <a:pathLst>
                <a:path h="1243584" w="1243584">
                  <a:moveTo>
                    <a:pt x="0" y="621792"/>
                  </a:moveTo>
                  <a:cubicBezTo>
                    <a:pt x="0" y="278384"/>
                    <a:pt x="278384" y="0"/>
                    <a:pt x="621792" y="0"/>
                  </a:cubicBezTo>
                  <a:cubicBezTo>
                    <a:pt x="965200" y="0"/>
                    <a:pt x="1243584" y="278384"/>
                    <a:pt x="1243584" y="621792"/>
                  </a:cubicBezTo>
                  <a:cubicBezTo>
                    <a:pt x="1243584" y="965200"/>
                    <a:pt x="965200" y="1243584"/>
                    <a:pt x="621792" y="1243584"/>
                  </a:cubicBezTo>
                  <a:cubicBezTo>
                    <a:pt x="278384" y="1243584"/>
                    <a:pt x="0" y="965200"/>
                    <a:pt x="0" y="621792"/>
                  </a:cubicBezTo>
                  <a:close/>
                </a:path>
              </a:pathLst>
            </a:custGeom>
            <a:solidFill>
              <a:srgbClr val="005226"/>
            </a:solidFill>
          </p:spPr>
        </p:sp>
      </p:grpSp>
      <p:sp>
        <p:nvSpPr>
          <p:cNvPr name="TextBox 6" id="6"/>
          <p:cNvSpPr txBox="true"/>
          <p:nvPr/>
        </p:nvSpPr>
        <p:spPr>
          <a:xfrm rot="0">
            <a:off x="679599" y="1221762"/>
            <a:ext cx="615896" cy="12979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640"/>
              </a:lnSpc>
            </a:pPr>
            <a:r>
              <a:rPr lang="en-US" sz="7200" b="true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⌕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709928" y="1559490"/>
            <a:ext cx="351406" cy="4544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 b="true">
                <a:solidFill>
                  <a:srgbClr val="005226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1.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2217420" y="1567101"/>
            <a:ext cx="5547436" cy="4544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 b="true">
                <a:solidFill>
                  <a:srgbClr val="005226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VERIFICĂ VALORILE PENTRU 100 g / 100 ml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2217420" y="2006013"/>
            <a:ext cx="8115452" cy="4544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>
                <a:solidFill>
                  <a:srgbClr val="19281E"/>
                </a:solidFill>
                <a:latin typeface="Calibri (MS)"/>
                <a:ea typeface="Calibri (MS)"/>
                <a:cs typeface="Calibri (MS)"/>
                <a:sym typeface="Calibri (MS)"/>
              </a:rPr>
              <a:t>Compară produsele între ele folosind aceeași unitate de măsură.</a:t>
            </a:r>
          </a:p>
        </p:txBody>
      </p:sp>
      <p:grpSp>
        <p:nvGrpSpPr>
          <p:cNvPr name="Group 10" id="10"/>
          <p:cNvGrpSpPr/>
          <p:nvPr/>
        </p:nvGrpSpPr>
        <p:grpSpPr>
          <a:xfrm rot="0">
            <a:off x="1963788" y="2633472"/>
            <a:ext cx="14676120" cy="16459"/>
            <a:chOff x="0" y="0"/>
            <a:chExt cx="19568160" cy="21946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9568161" cy="21971"/>
            </a:xfrm>
            <a:custGeom>
              <a:avLst/>
              <a:gdLst/>
              <a:ahLst/>
              <a:cxnLst/>
              <a:rect r="r" b="b" t="t" l="l"/>
              <a:pathLst>
                <a:path h="21971" w="19568161">
                  <a:moveTo>
                    <a:pt x="0" y="0"/>
                  </a:moveTo>
                  <a:lnTo>
                    <a:pt x="19568161" y="0"/>
                  </a:lnTo>
                  <a:lnTo>
                    <a:pt x="19568161" y="21971"/>
                  </a:lnTo>
                  <a:lnTo>
                    <a:pt x="0" y="21971"/>
                  </a:lnTo>
                  <a:close/>
                </a:path>
              </a:pathLst>
            </a:custGeom>
            <a:solidFill>
              <a:srgbClr val="B9CDC1"/>
            </a:solid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521208" y="2825496"/>
            <a:ext cx="932688" cy="932688"/>
            <a:chOff x="0" y="0"/>
            <a:chExt cx="1243584" cy="1243584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243584" cy="1243584"/>
            </a:xfrm>
            <a:custGeom>
              <a:avLst/>
              <a:gdLst/>
              <a:ahLst/>
              <a:cxnLst/>
              <a:rect r="r" b="b" t="t" l="l"/>
              <a:pathLst>
                <a:path h="1243584" w="1243584">
                  <a:moveTo>
                    <a:pt x="0" y="621792"/>
                  </a:moveTo>
                  <a:cubicBezTo>
                    <a:pt x="0" y="278384"/>
                    <a:pt x="278384" y="0"/>
                    <a:pt x="621792" y="0"/>
                  </a:cubicBezTo>
                  <a:cubicBezTo>
                    <a:pt x="965200" y="0"/>
                    <a:pt x="1243584" y="278384"/>
                    <a:pt x="1243584" y="621792"/>
                  </a:cubicBezTo>
                  <a:cubicBezTo>
                    <a:pt x="1243584" y="965200"/>
                    <a:pt x="965200" y="1243584"/>
                    <a:pt x="621792" y="1243584"/>
                  </a:cubicBezTo>
                  <a:cubicBezTo>
                    <a:pt x="278384" y="1243584"/>
                    <a:pt x="0" y="965200"/>
                    <a:pt x="0" y="621792"/>
                  </a:cubicBezTo>
                  <a:close/>
                </a:path>
              </a:pathLst>
            </a:custGeom>
            <a:solidFill>
              <a:srgbClr val="005226"/>
            </a:solidFill>
          </p:spPr>
        </p:sp>
      </p:grpSp>
      <p:sp>
        <p:nvSpPr>
          <p:cNvPr name="TextBox 14" id="14"/>
          <p:cNvSpPr txBox="true"/>
          <p:nvPr/>
        </p:nvSpPr>
        <p:spPr>
          <a:xfrm rot="0">
            <a:off x="707250" y="2736237"/>
            <a:ext cx="560594" cy="11550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640"/>
              </a:lnSpc>
            </a:pPr>
            <a:r>
              <a:rPr lang="en-US" b="true" sz="7200" spc="255">
                <a:solidFill>
                  <a:srgbClr val="FFFFFF"/>
                </a:solidFill>
                <a:latin typeface="Vollkorn Bold"/>
                <a:ea typeface="Vollkorn Bold"/>
                <a:cs typeface="Vollkorn Bold"/>
                <a:sym typeface="Vollkorn Bold"/>
              </a:rPr>
              <a:t>▥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709928" y="2756916"/>
            <a:ext cx="351406" cy="4544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 b="true">
                <a:solidFill>
                  <a:srgbClr val="005226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2.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2217420" y="2764536"/>
            <a:ext cx="4535529" cy="4544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 b="true">
                <a:solidFill>
                  <a:srgbClr val="005226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ECHILIBRUL MACRONUTRIENȚILOR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2217420" y="3203448"/>
            <a:ext cx="7739577" cy="7620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>
                <a:solidFill>
                  <a:srgbClr val="19281E"/>
                </a:solidFill>
                <a:latin typeface="Calibri (MS)"/>
                <a:ea typeface="Calibri (MS)"/>
                <a:cs typeface="Calibri (MS)"/>
                <a:sym typeface="Calibri (MS)"/>
              </a:rPr>
              <a:t>Alege produse care se încadrează în intervalele recomandate.:</a:t>
            </a:r>
          </a:p>
          <a:p>
            <a:pPr algn="l">
              <a:lnSpc>
                <a:spcPts val="2879"/>
              </a:lnSpc>
            </a:pPr>
            <a:r>
              <a:rPr lang="en-US" sz="2400">
                <a:solidFill>
                  <a:srgbClr val="19281E"/>
                </a:solidFill>
                <a:latin typeface="Calibri (MS)"/>
                <a:ea typeface="Calibri (MS)"/>
                <a:cs typeface="Calibri (MS)"/>
                <a:sym typeface="Calibri (MS)"/>
              </a:rPr>
              <a:t>10–35% proteine, 45–5% glucide, 20–35% lipide.</a:t>
            </a:r>
          </a:p>
        </p:txBody>
      </p:sp>
      <p:grpSp>
        <p:nvGrpSpPr>
          <p:cNvPr name="Group 18" id="18"/>
          <p:cNvGrpSpPr/>
          <p:nvPr/>
        </p:nvGrpSpPr>
        <p:grpSpPr>
          <a:xfrm rot="0">
            <a:off x="-857" y="122025"/>
            <a:ext cx="18287543" cy="936812"/>
            <a:chOff x="0" y="0"/>
            <a:chExt cx="24383390" cy="1249083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24383364" cy="1249045"/>
            </a:xfrm>
            <a:custGeom>
              <a:avLst/>
              <a:gdLst/>
              <a:ahLst/>
              <a:cxnLst/>
              <a:rect r="r" b="b" t="t" l="l"/>
              <a:pathLst>
                <a:path h="1249045" w="24383364">
                  <a:moveTo>
                    <a:pt x="0" y="0"/>
                  </a:moveTo>
                  <a:lnTo>
                    <a:pt x="24383364" y="0"/>
                  </a:lnTo>
                  <a:lnTo>
                    <a:pt x="24383364" y="1249045"/>
                  </a:lnTo>
                  <a:lnTo>
                    <a:pt x="0" y="1249045"/>
                  </a:lnTo>
                  <a:close/>
                </a:path>
              </a:pathLst>
            </a:custGeom>
            <a:solidFill>
              <a:srgbClr val="002060"/>
            </a:solidFill>
          </p:spPr>
        </p:sp>
      </p:grpSp>
      <p:grpSp>
        <p:nvGrpSpPr>
          <p:cNvPr name="Group 20" id="20"/>
          <p:cNvGrpSpPr/>
          <p:nvPr/>
        </p:nvGrpSpPr>
        <p:grpSpPr>
          <a:xfrm rot="0">
            <a:off x="1963788" y="4005072"/>
            <a:ext cx="14676120" cy="16459"/>
            <a:chOff x="0" y="0"/>
            <a:chExt cx="19568160" cy="21946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19568161" cy="21971"/>
            </a:xfrm>
            <a:custGeom>
              <a:avLst/>
              <a:gdLst/>
              <a:ahLst/>
              <a:cxnLst/>
              <a:rect r="r" b="b" t="t" l="l"/>
              <a:pathLst>
                <a:path h="21971" w="19568161">
                  <a:moveTo>
                    <a:pt x="0" y="0"/>
                  </a:moveTo>
                  <a:lnTo>
                    <a:pt x="19568161" y="0"/>
                  </a:lnTo>
                  <a:lnTo>
                    <a:pt x="19568161" y="21971"/>
                  </a:lnTo>
                  <a:lnTo>
                    <a:pt x="0" y="21971"/>
                  </a:lnTo>
                  <a:close/>
                </a:path>
              </a:pathLst>
            </a:custGeom>
            <a:solidFill>
              <a:srgbClr val="B9CDC1"/>
            </a:solidFill>
          </p:spPr>
        </p:sp>
      </p:grpSp>
      <p:grpSp>
        <p:nvGrpSpPr>
          <p:cNvPr name="Group 22" id="22"/>
          <p:cNvGrpSpPr/>
          <p:nvPr/>
        </p:nvGrpSpPr>
        <p:grpSpPr>
          <a:xfrm rot="0">
            <a:off x="521208" y="4197096"/>
            <a:ext cx="932688" cy="932688"/>
            <a:chOff x="0" y="0"/>
            <a:chExt cx="1243584" cy="1243584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1243584" cy="1243584"/>
            </a:xfrm>
            <a:custGeom>
              <a:avLst/>
              <a:gdLst/>
              <a:ahLst/>
              <a:cxnLst/>
              <a:rect r="r" b="b" t="t" l="l"/>
              <a:pathLst>
                <a:path h="1243584" w="1243584">
                  <a:moveTo>
                    <a:pt x="0" y="621792"/>
                  </a:moveTo>
                  <a:cubicBezTo>
                    <a:pt x="0" y="278384"/>
                    <a:pt x="278384" y="0"/>
                    <a:pt x="621792" y="0"/>
                  </a:cubicBezTo>
                  <a:cubicBezTo>
                    <a:pt x="965200" y="0"/>
                    <a:pt x="1243584" y="278384"/>
                    <a:pt x="1243584" y="621792"/>
                  </a:cubicBezTo>
                  <a:cubicBezTo>
                    <a:pt x="1243584" y="965200"/>
                    <a:pt x="965200" y="1243584"/>
                    <a:pt x="621792" y="1243584"/>
                  </a:cubicBezTo>
                  <a:cubicBezTo>
                    <a:pt x="278384" y="1243584"/>
                    <a:pt x="0" y="965200"/>
                    <a:pt x="0" y="621792"/>
                  </a:cubicBezTo>
                  <a:close/>
                </a:path>
              </a:pathLst>
            </a:custGeom>
            <a:solidFill>
              <a:srgbClr val="005226"/>
            </a:solidFill>
          </p:spPr>
        </p:sp>
      </p:grpSp>
      <p:sp>
        <p:nvSpPr>
          <p:cNvPr name="TextBox 24" id="24"/>
          <p:cNvSpPr txBox="true"/>
          <p:nvPr/>
        </p:nvSpPr>
        <p:spPr>
          <a:xfrm rot="0">
            <a:off x="661568" y="4107837"/>
            <a:ext cx="651967" cy="11550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640"/>
              </a:lnSpc>
            </a:pPr>
            <a:r>
              <a:rPr lang="en-US" b="true" sz="7200" spc="255">
                <a:solidFill>
                  <a:srgbClr val="FFFFFF"/>
                </a:solidFill>
                <a:latin typeface="Vollkorn Bold"/>
                <a:ea typeface="Vollkorn Bold"/>
                <a:cs typeface="Vollkorn Bold"/>
                <a:sym typeface="Vollkorn Bold"/>
              </a:rPr>
              <a:t>●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709928" y="4128516"/>
            <a:ext cx="351406" cy="4544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 b="true">
                <a:solidFill>
                  <a:srgbClr val="005226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3.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2217420" y="4136136"/>
            <a:ext cx="3145726" cy="4544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 b="true">
                <a:solidFill>
                  <a:srgbClr val="005226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CALITATEA GRĂSIMILOR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2217420" y="4575048"/>
            <a:ext cx="8528933" cy="8238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>
                <a:solidFill>
                  <a:srgbClr val="19281E"/>
                </a:solidFill>
                <a:latin typeface="Calibri (MS)"/>
                <a:ea typeface="Calibri (MS)"/>
                <a:cs typeface="Calibri (MS)"/>
                <a:sym typeface="Calibri (MS)"/>
              </a:rPr>
              <a:t>Caută un conținut scăzut de grăsimi saturate și evită grăsimile trans.</a:t>
            </a:r>
          </a:p>
          <a:p>
            <a:pPr algn="l">
              <a:lnSpc>
                <a:spcPts val="2879"/>
              </a:lnSpc>
            </a:pPr>
            <a:r>
              <a:rPr lang="en-US" sz="2400">
                <a:solidFill>
                  <a:srgbClr val="19281E"/>
                </a:solidFill>
                <a:latin typeface="Calibri (MS)"/>
                <a:ea typeface="Calibri (MS)"/>
                <a:cs typeface="Calibri (MS)"/>
                <a:sym typeface="Calibri (MS)"/>
              </a:rPr>
              <a:t>Preferă grăsimile nesaturate.</a:t>
            </a:r>
          </a:p>
        </p:txBody>
      </p:sp>
      <p:grpSp>
        <p:nvGrpSpPr>
          <p:cNvPr name="Group 28" id="28"/>
          <p:cNvGrpSpPr/>
          <p:nvPr/>
        </p:nvGrpSpPr>
        <p:grpSpPr>
          <a:xfrm rot="0">
            <a:off x="1963788" y="5376672"/>
            <a:ext cx="14676120" cy="16459"/>
            <a:chOff x="0" y="0"/>
            <a:chExt cx="19568160" cy="21946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19568161" cy="21971"/>
            </a:xfrm>
            <a:custGeom>
              <a:avLst/>
              <a:gdLst/>
              <a:ahLst/>
              <a:cxnLst/>
              <a:rect r="r" b="b" t="t" l="l"/>
              <a:pathLst>
                <a:path h="21971" w="19568161">
                  <a:moveTo>
                    <a:pt x="0" y="0"/>
                  </a:moveTo>
                  <a:lnTo>
                    <a:pt x="19568161" y="0"/>
                  </a:lnTo>
                  <a:lnTo>
                    <a:pt x="19568161" y="21971"/>
                  </a:lnTo>
                  <a:lnTo>
                    <a:pt x="0" y="21971"/>
                  </a:lnTo>
                  <a:close/>
                </a:path>
              </a:pathLst>
            </a:custGeom>
            <a:solidFill>
              <a:srgbClr val="B9CDC1"/>
            </a:solidFill>
          </p:spPr>
        </p:sp>
      </p:grpSp>
      <p:grpSp>
        <p:nvGrpSpPr>
          <p:cNvPr name="Group 30" id="30"/>
          <p:cNvGrpSpPr/>
          <p:nvPr/>
        </p:nvGrpSpPr>
        <p:grpSpPr>
          <a:xfrm rot="0">
            <a:off x="521208" y="5568696"/>
            <a:ext cx="932688" cy="932688"/>
            <a:chOff x="0" y="0"/>
            <a:chExt cx="1243584" cy="1243584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1243584" cy="1243584"/>
            </a:xfrm>
            <a:custGeom>
              <a:avLst/>
              <a:gdLst/>
              <a:ahLst/>
              <a:cxnLst/>
              <a:rect r="r" b="b" t="t" l="l"/>
              <a:pathLst>
                <a:path h="1243584" w="1243584">
                  <a:moveTo>
                    <a:pt x="0" y="621792"/>
                  </a:moveTo>
                  <a:cubicBezTo>
                    <a:pt x="0" y="278384"/>
                    <a:pt x="278384" y="0"/>
                    <a:pt x="621792" y="0"/>
                  </a:cubicBezTo>
                  <a:cubicBezTo>
                    <a:pt x="965200" y="0"/>
                    <a:pt x="1243584" y="278384"/>
                    <a:pt x="1243584" y="621792"/>
                  </a:cubicBezTo>
                  <a:cubicBezTo>
                    <a:pt x="1243584" y="965200"/>
                    <a:pt x="965200" y="1243584"/>
                    <a:pt x="621792" y="1243584"/>
                  </a:cubicBezTo>
                  <a:cubicBezTo>
                    <a:pt x="278384" y="1243584"/>
                    <a:pt x="0" y="965200"/>
                    <a:pt x="0" y="621792"/>
                  </a:cubicBezTo>
                  <a:close/>
                </a:path>
              </a:pathLst>
            </a:custGeom>
            <a:solidFill>
              <a:srgbClr val="005226"/>
            </a:solidFill>
          </p:spPr>
        </p:sp>
      </p:grpSp>
      <p:sp>
        <p:nvSpPr>
          <p:cNvPr name="TextBox 32" id="32"/>
          <p:cNvSpPr txBox="true"/>
          <p:nvPr/>
        </p:nvSpPr>
        <p:spPr>
          <a:xfrm rot="0">
            <a:off x="476421" y="5479437"/>
            <a:ext cx="1022261" cy="11550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640"/>
              </a:lnSpc>
            </a:pPr>
            <a:r>
              <a:rPr lang="en-US" b="true" sz="7200" spc="255">
                <a:solidFill>
                  <a:srgbClr val="FFFFFF"/>
                </a:solidFill>
                <a:latin typeface="Vollkorn Bold"/>
                <a:ea typeface="Vollkorn Bold"/>
                <a:cs typeface="Vollkorn Bold"/>
                <a:sym typeface="Vollkorn Bold"/>
              </a:rPr>
              <a:t>◇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1709928" y="5500116"/>
            <a:ext cx="351406" cy="4544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 b="true">
                <a:solidFill>
                  <a:srgbClr val="005226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4.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2217420" y="5507736"/>
            <a:ext cx="981666" cy="4544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 b="true">
                <a:solidFill>
                  <a:srgbClr val="005226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ZAHĂR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2217420" y="5946648"/>
            <a:ext cx="6974367" cy="7620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>
                <a:solidFill>
                  <a:srgbClr val="19281E"/>
                </a:solidFill>
                <a:latin typeface="Calibri (MS)"/>
                <a:ea typeface="Calibri (MS)"/>
                <a:cs typeface="Calibri (MS)"/>
                <a:sym typeface="Calibri (MS)"/>
              </a:rPr>
              <a:t>Alege produse cu puține zaharuri (ideal &lt; 5 g / 100 g).</a:t>
            </a:r>
          </a:p>
          <a:p>
            <a:pPr algn="l">
              <a:lnSpc>
                <a:spcPts val="2879"/>
              </a:lnSpc>
            </a:pPr>
            <a:r>
              <a:rPr lang="en-US" sz="2400">
                <a:solidFill>
                  <a:srgbClr val="19281E"/>
                </a:solidFill>
                <a:latin typeface="Calibri (MS)"/>
                <a:ea typeface="Calibri (MS)"/>
                <a:cs typeface="Calibri (MS)"/>
                <a:sym typeface="Calibri (MS)"/>
              </a:rPr>
              <a:t>Evită siropul de glucoză-fructoză și zaharurile adăugate.</a:t>
            </a:r>
          </a:p>
        </p:txBody>
      </p:sp>
      <p:grpSp>
        <p:nvGrpSpPr>
          <p:cNvPr name="Group 36" id="36"/>
          <p:cNvGrpSpPr/>
          <p:nvPr/>
        </p:nvGrpSpPr>
        <p:grpSpPr>
          <a:xfrm rot="0">
            <a:off x="1963788" y="6748272"/>
            <a:ext cx="14676120" cy="16459"/>
            <a:chOff x="0" y="0"/>
            <a:chExt cx="19568160" cy="21946"/>
          </a:xfrm>
        </p:grpSpPr>
        <p:sp>
          <p:nvSpPr>
            <p:cNvPr name="Freeform 37" id="37"/>
            <p:cNvSpPr/>
            <p:nvPr/>
          </p:nvSpPr>
          <p:spPr>
            <a:xfrm flipH="false" flipV="false" rot="0">
              <a:off x="0" y="0"/>
              <a:ext cx="19568161" cy="21971"/>
            </a:xfrm>
            <a:custGeom>
              <a:avLst/>
              <a:gdLst/>
              <a:ahLst/>
              <a:cxnLst/>
              <a:rect r="r" b="b" t="t" l="l"/>
              <a:pathLst>
                <a:path h="21971" w="19568161">
                  <a:moveTo>
                    <a:pt x="0" y="0"/>
                  </a:moveTo>
                  <a:lnTo>
                    <a:pt x="19568161" y="0"/>
                  </a:lnTo>
                  <a:lnTo>
                    <a:pt x="19568161" y="21971"/>
                  </a:lnTo>
                  <a:lnTo>
                    <a:pt x="0" y="21971"/>
                  </a:lnTo>
                  <a:close/>
                </a:path>
              </a:pathLst>
            </a:custGeom>
            <a:solidFill>
              <a:srgbClr val="B9CDC1"/>
            </a:solidFill>
          </p:spPr>
        </p:sp>
      </p:grpSp>
      <p:grpSp>
        <p:nvGrpSpPr>
          <p:cNvPr name="Group 38" id="38"/>
          <p:cNvGrpSpPr/>
          <p:nvPr/>
        </p:nvGrpSpPr>
        <p:grpSpPr>
          <a:xfrm rot="0">
            <a:off x="521208" y="6940296"/>
            <a:ext cx="932688" cy="932688"/>
            <a:chOff x="0" y="0"/>
            <a:chExt cx="1243584" cy="1243584"/>
          </a:xfrm>
        </p:grpSpPr>
        <p:sp>
          <p:nvSpPr>
            <p:cNvPr name="Freeform 39" id="39"/>
            <p:cNvSpPr/>
            <p:nvPr/>
          </p:nvSpPr>
          <p:spPr>
            <a:xfrm flipH="false" flipV="false" rot="0">
              <a:off x="0" y="0"/>
              <a:ext cx="1243584" cy="1243584"/>
            </a:xfrm>
            <a:custGeom>
              <a:avLst/>
              <a:gdLst/>
              <a:ahLst/>
              <a:cxnLst/>
              <a:rect r="r" b="b" t="t" l="l"/>
              <a:pathLst>
                <a:path h="1243584" w="1243584">
                  <a:moveTo>
                    <a:pt x="0" y="621792"/>
                  </a:moveTo>
                  <a:cubicBezTo>
                    <a:pt x="0" y="278384"/>
                    <a:pt x="278384" y="0"/>
                    <a:pt x="621792" y="0"/>
                  </a:cubicBezTo>
                  <a:cubicBezTo>
                    <a:pt x="965200" y="0"/>
                    <a:pt x="1243584" y="278384"/>
                    <a:pt x="1243584" y="621792"/>
                  </a:cubicBezTo>
                  <a:cubicBezTo>
                    <a:pt x="1243584" y="965200"/>
                    <a:pt x="965200" y="1243584"/>
                    <a:pt x="621792" y="1243584"/>
                  </a:cubicBezTo>
                  <a:cubicBezTo>
                    <a:pt x="278384" y="1243584"/>
                    <a:pt x="0" y="965200"/>
                    <a:pt x="0" y="621792"/>
                  </a:cubicBezTo>
                  <a:close/>
                </a:path>
              </a:pathLst>
            </a:custGeom>
            <a:solidFill>
              <a:srgbClr val="005226"/>
            </a:solidFill>
          </p:spPr>
        </p:sp>
      </p:grpSp>
      <p:sp>
        <p:nvSpPr>
          <p:cNvPr name="TextBox 40" id="40"/>
          <p:cNvSpPr txBox="true"/>
          <p:nvPr/>
        </p:nvSpPr>
        <p:spPr>
          <a:xfrm rot="0">
            <a:off x="707250" y="6851037"/>
            <a:ext cx="560594" cy="11550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640"/>
              </a:lnSpc>
            </a:pPr>
            <a:r>
              <a:rPr lang="en-US" b="true" sz="7200" spc="255">
                <a:solidFill>
                  <a:srgbClr val="FFFFFF"/>
                </a:solidFill>
                <a:latin typeface="Vollkorn Bold"/>
                <a:ea typeface="Vollkorn Bold"/>
                <a:cs typeface="Vollkorn Bold"/>
                <a:sym typeface="Vollkorn Bold"/>
              </a:rPr>
              <a:t>▤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1709928" y="6871716"/>
            <a:ext cx="351406" cy="4544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 b="true">
                <a:solidFill>
                  <a:srgbClr val="005226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5.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2217420" y="6879336"/>
            <a:ext cx="746798" cy="4544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 b="true">
                <a:solidFill>
                  <a:srgbClr val="005226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SARE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2217420" y="7318248"/>
            <a:ext cx="7100078" cy="7620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>
                <a:solidFill>
                  <a:srgbClr val="19281E"/>
                </a:solidFill>
                <a:latin typeface="Calibri (MS)"/>
                <a:ea typeface="Calibri (MS)"/>
                <a:cs typeface="Calibri (MS)"/>
                <a:sym typeface="Calibri (MS)"/>
              </a:rPr>
              <a:t>Alege produse cu puțină sare (ideal &lt; 0,6 g / 100 g).</a:t>
            </a:r>
          </a:p>
          <a:p>
            <a:pPr algn="l">
              <a:lnSpc>
                <a:spcPts val="2879"/>
              </a:lnSpc>
            </a:pPr>
            <a:r>
              <a:rPr lang="en-US" sz="2400">
                <a:solidFill>
                  <a:srgbClr val="19281E"/>
                </a:solidFill>
                <a:latin typeface="Calibri (MS)"/>
                <a:ea typeface="Calibri (MS)"/>
                <a:cs typeface="Calibri (MS)"/>
                <a:sym typeface="Calibri (MS)"/>
              </a:rPr>
              <a:t>Consumul e</a:t>
            </a:r>
            <a:r>
              <a:rPr lang="en-US" sz="2400" b="true">
                <a:solidFill>
                  <a:srgbClr val="506958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x</a:t>
            </a:r>
            <a:r>
              <a:rPr lang="en-US" sz="2400">
                <a:solidFill>
                  <a:srgbClr val="19281E"/>
                </a:solidFill>
                <a:latin typeface="Calibri (MS)"/>
                <a:ea typeface="Calibri (MS)"/>
                <a:cs typeface="Calibri (MS)"/>
                <a:sym typeface="Calibri (MS)"/>
              </a:rPr>
              <a:t>cesiv de sare crește riscul de hipertensiune.</a:t>
            </a:r>
          </a:p>
        </p:txBody>
      </p:sp>
      <p:grpSp>
        <p:nvGrpSpPr>
          <p:cNvPr name="Group 44" id="44"/>
          <p:cNvGrpSpPr/>
          <p:nvPr/>
        </p:nvGrpSpPr>
        <p:grpSpPr>
          <a:xfrm rot="0">
            <a:off x="1963788" y="8119872"/>
            <a:ext cx="14676120" cy="16459"/>
            <a:chOff x="0" y="0"/>
            <a:chExt cx="19568160" cy="21946"/>
          </a:xfrm>
        </p:grpSpPr>
        <p:sp>
          <p:nvSpPr>
            <p:cNvPr name="Freeform 45" id="45"/>
            <p:cNvSpPr/>
            <p:nvPr/>
          </p:nvSpPr>
          <p:spPr>
            <a:xfrm flipH="false" flipV="false" rot="0">
              <a:off x="0" y="0"/>
              <a:ext cx="19568161" cy="21971"/>
            </a:xfrm>
            <a:custGeom>
              <a:avLst/>
              <a:gdLst/>
              <a:ahLst/>
              <a:cxnLst/>
              <a:rect r="r" b="b" t="t" l="l"/>
              <a:pathLst>
                <a:path h="21971" w="19568161">
                  <a:moveTo>
                    <a:pt x="0" y="0"/>
                  </a:moveTo>
                  <a:lnTo>
                    <a:pt x="19568161" y="0"/>
                  </a:lnTo>
                  <a:lnTo>
                    <a:pt x="19568161" y="21971"/>
                  </a:lnTo>
                  <a:lnTo>
                    <a:pt x="0" y="21971"/>
                  </a:lnTo>
                  <a:close/>
                </a:path>
              </a:pathLst>
            </a:custGeom>
            <a:solidFill>
              <a:srgbClr val="B9CDC1"/>
            </a:solidFill>
          </p:spPr>
        </p:sp>
      </p:grpSp>
      <p:grpSp>
        <p:nvGrpSpPr>
          <p:cNvPr name="Group 46" id="46"/>
          <p:cNvGrpSpPr/>
          <p:nvPr/>
        </p:nvGrpSpPr>
        <p:grpSpPr>
          <a:xfrm rot="0">
            <a:off x="521208" y="8311896"/>
            <a:ext cx="932688" cy="932688"/>
            <a:chOff x="0" y="0"/>
            <a:chExt cx="1243584" cy="1243584"/>
          </a:xfrm>
        </p:grpSpPr>
        <p:sp>
          <p:nvSpPr>
            <p:cNvPr name="Freeform 47" id="47"/>
            <p:cNvSpPr/>
            <p:nvPr/>
          </p:nvSpPr>
          <p:spPr>
            <a:xfrm flipH="false" flipV="false" rot="0">
              <a:off x="0" y="0"/>
              <a:ext cx="1243584" cy="1243584"/>
            </a:xfrm>
            <a:custGeom>
              <a:avLst/>
              <a:gdLst/>
              <a:ahLst/>
              <a:cxnLst/>
              <a:rect r="r" b="b" t="t" l="l"/>
              <a:pathLst>
                <a:path h="1243584" w="1243584">
                  <a:moveTo>
                    <a:pt x="0" y="621792"/>
                  </a:moveTo>
                  <a:cubicBezTo>
                    <a:pt x="0" y="278384"/>
                    <a:pt x="278384" y="0"/>
                    <a:pt x="621792" y="0"/>
                  </a:cubicBezTo>
                  <a:cubicBezTo>
                    <a:pt x="965200" y="0"/>
                    <a:pt x="1243584" y="278384"/>
                    <a:pt x="1243584" y="621792"/>
                  </a:cubicBezTo>
                  <a:cubicBezTo>
                    <a:pt x="1243584" y="965200"/>
                    <a:pt x="965200" y="1243584"/>
                    <a:pt x="621792" y="1243584"/>
                  </a:cubicBezTo>
                  <a:cubicBezTo>
                    <a:pt x="278384" y="1243584"/>
                    <a:pt x="0" y="965200"/>
                    <a:pt x="0" y="621792"/>
                  </a:cubicBezTo>
                  <a:close/>
                </a:path>
              </a:pathLst>
            </a:custGeom>
            <a:solidFill>
              <a:srgbClr val="005226"/>
            </a:solidFill>
          </p:spPr>
        </p:sp>
      </p:grpSp>
      <p:sp>
        <p:nvSpPr>
          <p:cNvPr name="TextBox 48" id="48"/>
          <p:cNvSpPr txBox="true"/>
          <p:nvPr/>
        </p:nvSpPr>
        <p:spPr>
          <a:xfrm rot="0">
            <a:off x="476421" y="8222637"/>
            <a:ext cx="1022261" cy="11550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640"/>
              </a:lnSpc>
            </a:pPr>
            <a:r>
              <a:rPr lang="en-US" b="true" sz="7200" spc="255">
                <a:solidFill>
                  <a:srgbClr val="FFFFFF"/>
                </a:solidFill>
                <a:latin typeface="Vollkorn Bold"/>
                <a:ea typeface="Vollkorn Bold"/>
                <a:cs typeface="Vollkorn Bold"/>
                <a:sym typeface="Vollkorn Bold"/>
              </a:rPr>
              <a:t>◆</a:t>
            </a:r>
          </a:p>
        </p:txBody>
      </p:sp>
      <p:sp>
        <p:nvSpPr>
          <p:cNvPr name="TextBox 49" id="49"/>
          <p:cNvSpPr txBox="true"/>
          <p:nvPr/>
        </p:nvSpPr>
        <p:spPr>
          <a:xfrm rot="0">
            <a:off x="1709928" y="8243316"/>
            <a:ext cx="351406" cy="4544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 b="true">
                <a:solidFill>
                  <a:srgbClr val="005226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6.</a:t>
            </a:r>
          </a:p>
        </p:txBody>
      </p:sp>
      <p:sp>
        <p:nvSpPr>
          <p:cNvPr name="TextBox 50" id="50"/>
          <p:cNvSpPr txBox="true"/>
          <p:nvPr/>
        </p:nvSpPr>
        <p:spPr>
          <a:xfrm rot="0">
            <a:off x="2217420" y="8250936"/>
            <a:ext cx="813064" cy="4544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 b="true">
                <a:solidFill>
                  <a:srgbClr val="005226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FIBRE</a:t>
            </a:r>
          </a:p>
        </p:txBody>
      </p:sp>
      <p:sp>
        <p:nvSpPr>
          <p:cNvPr name="TextBox 51" id="51"/>
          <p:cNvSpPr txBox="true"/>
          <p:nvPr/>
        </p:nvSpPr>
        <p:spPr>
          <a:xfrm rot="0">
            <a:off x="2217420" y="8689848"/>
            <a:ext cx="7715440" cy="8238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>
                <a:solidFill>
                  <a:srgbClr val="19281E"/>
                </a:solidFill>
                <a:latin typeface="Calibri (MS)"/>
                <a:ea typeface="Calibri (MS)"/>
                <a:cs typeface="Calibri (MS)"/>
                <a:sym typeface="Calibri (MS)"/>
              </a:rPr>
              <a:t>Alege produse cu conținut ridicat de fibre (ideal ≥ 3 g / 100 g)</a:t>
            </a:r>
          </a:p>
          <a:p>
            <a:pPr algn="l">
              <a:lnSpc>
                <a:spcPts val="2879"/>
              </a:lnSpc>
            </a:pPr>
            <a:r>
              <a:rPr lang="en-US" sz="2400">
                <a:solidFill>
                  <a:srgbClr val="19281E"/>
                </a:solidFill>
                <a:latin typeface="Calibri (MS)"/>
                <a:ea typeface="Calibri (MS)"/>
                <a:cs typeface="Calibri (MS)"/>
                <a:sym typeface="Calibri (MS)"/>
              </a:rPr>
              <a:t>pentru o digestie sănătoasă și senzație de sațietate.</a:t>
            </a:r>
          </a:p>
        </p:txBody>
      </p:sp>
      <p:grpSp>
        <p:nvGrpSpPr>
          <p:cNvPr name="Group 52" id="52"/>
          <p:cNvGrpSpPr/>
          <p:nvPr/>
        </p:nvGrpSpPr>
        <p:grpSpPr>
          <a:xfrm rot="0">
            <a:off x="617220" y="9628632"/>
            <a:ext cx="17007840" cy="438912"/>
            <a:chOff x="0" y="0"/>
            <a:chExt cx="22677120" cy="585216"/>
          </a:xfrm>
        </p:grpSpPr>
        <p:sp>
          <p:nvSpPr>
            <p:cNvPr name="Freeform 53" id="53"/>
            <p:cNvSpPr/>
            <p:nvPr/>
          </p:nvSpPr>
          <p:spPr>
            <a:xfrm flipH="false" flipV="false" rot="0">
              <a:off x="0" y="0"/>
              <a:ext cx="22677121" cy="585216"/>
            </a:xfrm>
            <a:custGeom>
              <a:avLst/>
              <a:gdLst/>
              <a:ahLst/>
              <a:cxnLst/>
              <a:rect r="r" b="b" t="t" l="l"/>
              <a:pathLst>
                <a:path h="585216" w="22677121">
                  <a:moveTo>
                    <a:pt x="0" y="97536"/>
                  </a:moveTo>
                  <a:cubicBezTo>
                    <a:pt x="0" y="43688"/>
                    <a:pt x="43688" y="0"/>
                    <a:pt x="97536" y="0"/>
                  </a:cubicBezTo>
                  <a:lnTo>
                    <a:pt x="22579585" y="0"/>
                  </a:lnTo>
                  <a:cubicBezTo>
                    <a:pt x="22633432" y="0"/>
                    <a:pt x="22677121" y="43688"/>
                    <a:pt x="22677121" y="97536"/>
                  </a:cubicBezTo>
                  <a:lnTo>
                    <a:pt x="22677121" y="487680"/>
                  </a:lnTo>
                  <a:cubicBezTo>
                    <a:pt x="22677121" y="541528"/>
                    <a:pt x="22633432" y="585216"/>
                    <a:pt x="22579585" y="585216"/>
                  </a:cubicBezTo>
                  <a:lnTo>
                    <a:pt x="97536" y="585216"/>
                  </a:lnTo>
                  <a:cubicBezTo>
                    <a:pt x="43688" y="585216"/>
                    <a:pt x="0" y="541528"/>
                    <a:pt x="0" y="487680"/>
                  </a:cubicBezTo>
                  <a:close/>
                </a:path>
              </a:pathLst>
            </a:custGeom>
            <a:solidFill>
              <a:srgbClr val="E2F0E6"/>
            </a:solidFill>
          </p:spPr>
        </p:sp>
      </p:grpSp>
      <p:sp>
        <p:nvSpPr>
          <p:cNvPr name="TextBox 54" id="54"/>
          <p:cNvSpPr txBox="true"/>
          <p:nvPr/>
        </p:nvSpPr>
        <p:spPr>
          <a:xfrm rot="0">
            <a:off x="5597261" y="9628632"/>
            <a:ext cx="7047757" cy="4544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79"/>
              </a:lnSpc>
            </a:pPr>
            <a:r>
              <a:rPr lang="en-US" sz="2400" b="true">
                <a:solidFill>
                  <a:srgbClr val="005226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Citește eticheta • Compară produsele • Alege informat</a:t>
            </a:r>
          </a:p>
        </p:txBody>
      </p:sp>
      <p:sp>
        <p:nvSpPr>
          <p:cNvPr name="TextBox 55" id="55"/>
          <p:cNvSpPr txBox="true"/>
          <p:nvPr/>
        </p:nvSpPr>
        <p:spPr>
          <a:xfrm rot="0">
            <a:off x="5300824" y="66484"/>
            <a:ext cx="8100410" cy="933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480"/>
              </a:lnSpc>
            </a:pPr>
            <a:r>
              <a:rPr lang="en-US" sz="5400" b="true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Ce să urmărești pe etichetă?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>
  <p:cSld>
    <p:bg>
      <p:bgPr>
        <a:solidFill>
          <a:srgbClr val="00206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8580" y="41148"/>
            <a:ext cx="18146268" cy="987552"/>
            <a:chOff x="0" y="0"/>
            <a:chExt cx="24195024" cy="131673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195024" cy="1316736"/>
            </a:xfrm>
            <a:custGeom>
              <a:avLst/>
              <a:gdLst/>
              <a:ahLst/>
              <a:cxnLst/>
              <a:rect r="r" b="b" t="t" l="l"/>
              <a:pathLst>
                <a:path h="1316736" w="24195024">
                  <a:moveTo>
                    <a:pt x="0" y="219456"/>
                  </a:moveTo>
                  <a:cubicBezTo>
                    <a:pt x="0" y="98298"/>
                    <a:pt x="98298" y="0"/>
                    <a:pt x="219456" y="0"/>
                  </a:cubicBezTo>
                  <a:lnTo>
                    <a:pt x="23975568" y="0"/>
                  </a:lnTo>
                  <a:cubicBezTo>
                    <a:pt x="24096726" y="0"/>
                    <a:pt x="24195024" y="98298"/>
                    <a:pt x="24195024" y="219456"/>
                  </a:cubicBezTo>
                  <a:lnTo>
                    <a:pt x="24195024" y="1097280"/>
                  </a:lnTo>
                  <a:cubicBezTo>
                    <a:pt x="24195024" y="1218438"/>
                    <a:pt x="24096726" y="1316736"/>
                    <a:pt x="23975568" y="1316736"/>
                  </a:cubicBezTo>
                  <a:lnTo>
                    <a:pt x="219456" y="1316736"/>
                  </a:lnTo>
                  <a:cubicBezTo>
                    <a:pt x="98298" y="1316736"/>
                    <a:pt x="0" y="1218438"/>
                    <a:pt x="0" y="1097280"/>
                  </a:cubicBezTo>
                  <a:close/>
                </a:path>
              </a:pathLst>
            </a:custGeom>
            <a:solidFill>
              <a:srgbClr val="009999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708660" y="191262"/>
            <a:ext cx="16824960" cy="3939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40"/>
              </a:lnSpc>
            </a:pPr>
            <a:r>
              <a:rPr lang="en-US" sz="3450" b="true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CANTITĂȚI OPTIME DE MACRONUTRIENȚI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5440680" y="680847"/>
            <a:ext cx="7360920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889"/>
              </a:lnSpc>
            </a:pPr>
            <a:r>
              <a:rPr lang="en-US" sz="1575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conform ghidurilor internaționale</a:t>
            </a:r>
          </a:p>
        </p:txBody>
      </p:sp>
      <p:grpSp>
        <p:nvGrpSpPr>
          <p:cNvPr name="Group 6" id="6"/>
          <p:cNvGrpSpPr/>
          <p:nvPr/>
        </p:nvGrpSpPr>
        <p:grpSpPr>
          <a:xfrm rot="0">
            <a:off x="401955" y="2431923"/>
            <a:ext cx="17479518" cy="1555242"/>
            <a:chOff x="0" y="0"/>
            <a:chExt cx="23306024" cy="2073656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3306024" cy="2073656"/>
            </a:xfrm>
            <a:custGeom>
              <a:avLst/>
              <a:gdLst/>
              <a:ahLst/>
              <a:cxnLst/>
              <a:rect r="r" b="b" t="t" l="l"/>
              <a:pathLst>
                <a:path h="2073656" w="23306024">
                  <a:moveTo>
                    <a:pt x="0" y="345567"/>
                  </a:moveTo>
                  <a:cubicBezTo>
                    <a:pt x="0" y="154686"/>
                    <a:pt x="154686" y="0"/>
                    <a:pt x="345567" y="0"/>
                  </a:cubicBezTo>
                  <a:lnTo>
                    <a:pt x="22960457" y="0"/>
                  </a:lnTo>
                  <a:cubicBezTo>
                    <a:pt x="23151339" y="0"/>
                    <a:pt x="23306024" y="154686"/>
                    <a:pt x="23306024" y="345567"/>
                  </a:cubicBezTo>
                  <a:lnTo>
                    <a:pt x="23306024" y="1728089"/>
                  </a:lnTo>
                  <a:cubicBezTo>
                    <a:pt x="23306024" y="1918970"/>
                    <a:pt x="23151339" y="2073656"/>
                    <a:pt x="22960457" y="2073656"/>
                  </a:cubicBezTo>
                  <a:lnTo>
                    <a:pt x="345567" y="2073656"/>
                  </a:lnTo>
                  <a:cubicBezTo>
                    <a:pt x="154686" y="2073656"/>
                    <a:pt x="0" y="1918970"/>
                    <a:pt x="0" y="1728089"/>
                  </a:cubicBezTo>
                  <a:close/>
                </a:path>
              </a:pathLst>
            </a:custGeom>
            <a:solidFill>
              <a:srgbClr val="F4F9F5"/>
            </a:solidFill>
            <a:ln w="19050" cap="sq">
              <a:solidFill>
                <a:srgbClr val="E9F2EB"/>
              </a:solidFill>
              <a:prstDash val="solid"/>
              <a:miter/>
            </a:ln>
          </p:spPr>
        </p:sp>
      </p:grpSp>
      <p:grpSp>
        <p:nvGrpSpPr>
          <p:cNvPr name="Group 8" id="8"/>
          <p:cNvGrpSpPr/>
          <p:nvPr/>
        </p:nvGrpSpPr>
        <p:grpSpPr>
          <a:xfrm rot="0">
            <a:off x="754380" y="2715768"/>
            <a:ext cx="987552" cy="987552"/>
            <a:chOff x="0" y="0"/>
            <a:chExt cx="1316736" cy="1316736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316736" cy="1316736"/>
            </a:xfrm>
            <a:custGeom>
              <a:avLst/>
              <a:gdLst/>
              <a:ahLst/>
              <a:cxnLst/>
              <a:rect r="r" b="b" t="t" l="l"/>
              <a:pathLst>
                <a:path h="1316736" w="1316736">
                  <a:moveTo>
                    <a:pt x="0" y="658368"/>
                  </a:moveTo>
                  <a:cubicBezTo>
                    <a:pt x="0" y="294767"/>
                    <a:pt x="294767" y="0"/>
                    <a:pt x="658368" y="0"/>
                  </a:cubicBezTo>
                  <a:cubicBezTo>
                    <a:pt x="1021969" y="0"/>
                    <a:pt x="1316736" y="294767"/>
                    <a:pt x="1316736" y="658368"/>
                  </a:cubicBezTo>
                  <a:cubicBezTo>
                    <a:pt x="1316736" y="1021969"/>
                    <a:pt x="1021969" y="1316736"/>
                    <a:pt x="658368" y="1316736"/>
                  </a:cubicBezTo>
                  <a:cubicBezTo>
                    <a:pt x="294767" y="1316736"/>
                    <a:pt x="0" y="1021969"/>
                    <a:pt x="0" y="658368"/>
                  </a:cubicBezTo>
                  <a:close/>
                </a:path>
              </a:pathLst>
            </a:custGeom>
            <a:solidFill>
              <a:srgbClr val="005223"/>
            </a:solidFill>
          </p:spPr>
        </p:sp>
      </p:grpSp>
      <p:sp>
        <p:nvSpPr>
          <p:cNvPr name="TextBox 10" id="10"/>
          <p:cNvSpPr txBox="true"/>
          <p:nvPr/>
        </p:nvSpPr>
        <p:spPr>
          <a:xfrm rot="0">
            <a:off x="845820" y="2856357"/>
            <a:ext cx="804672" cy="485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60"/>
              </a:lnSpc>
            </a:pPr>
            <a:r>
              <a:rPr lang="en-US" sz="3300" b="true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P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3740096" y="2655951"/>
            <a:ext cx="2258177" cy="11761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79"/>
              </a:lnSpc>
            </a:pPr>
            <a:r>
              <a:rPr lang="en-US" sz="2400" b="true">
                <a:solidFill>
                  <a:srgbClr val="005223"/>
                </a:solidFill>
                <a:latin typeface="Arial Bold"/>
                <a:ea typeface="Arial Bold"/>
                <a:cs typeface="Arial Bold"/>
                <a:sym typeface="Arial Bold"/>
              </a:rPr>
              <a:t>PROTEINE</a:t>
            </a:r>
          </a:p>
          <a:p>
            <a:pPr algn="ctr">
              <a:lnSpc>
                <a:spcPts val="3960"/>
              </a:lnSpc>
            </a:pPr>
            <a:r>
              <a:rPr lang="en-US" sz="3300" b="true">
                <a:solidFill>
                  <a:srgbClr val="1C2D22"/>
                </a:solidFill>
                <a:latin typeface="Arial Bold"/>
                <a:ea typeface="Arial Bold"/>
                <a:cs typeface="Arial Bold"/>
                <a:sym typeface="Arial Bold"/>
              </a:rPr>
              <a:t>10% – 35%</a:t>
            </a:r>
          </a:p>
          <a:p>
            <a:pPr algn="ctr">
              <a:lnSpc>
                <a:spcPts val="1889"/>
              </a:lnSpc>
            </a:pPr>
            <a:r>
              <a:rPr lang="en-US" sz="1575">
                <a:solidFill>
                  <a:srgbClr val="506958"/>
                </a:solidFill>
                <a:latin typeface="Arial"/>
                <a:ea typeface="Arial"/>
                <a:cs typeface="Arial"/>
                <a:sym typeface="Arial"/>
              </a:rPr>
              <a:t>din energia totală</a:t>
            </a:r>
          </a:p>
        </p:txBody>
      </p:sp>
      <p:grpSp>
        <p:nvGrpSpPr>
          <p:cNvPr name="Group 12" id="12"/>
          <p:cNvGrpSpPr/>
          <p:nvPr/>
        </p:nvGrpSpPr>
        <p:grpSpPr>
          <a:xfrm rot="0">
            <a:off x="7886700" y="2674620"/>
            <a:ext cx="16459" cy="1069848"/>
            <a:chOff x="0" y="0"/>
            <a:chExt cx="21946" cy="1426464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21971" cy="1426464"/>
            </a:xfrm>
            <a:custGeom>
              <a:avLst/>
              <a:gdLst/>
              <a:ahLst/>
              <a:cxnLst/>
              <a:rect r="r" b="b" t="t" l="l"/>
              <a:pathLst>
                <a:path h="1426464" w="21971">
                  <a:moveTo>
                    <a:pt x="0" y="0"/>
                  </a:moveTo>
                  <a:lnTo>
                    <a:pt x="21971" y="0"/>
                  </a:lnTo>
                  <a:lnTo>
                    <a:pt x="21971" y="1426464"/>
                  </a:lnTo>
                  <a:lnTo>
                    <a:pt x="0" y="1426464"/>
                  </a:lnTo>
                  <a:close/>
                </a:path>
              </a:pathLst>
            </a:custGeom>
            <a:solidFill>
              <a:srgbClr val="BED0C2"/>
            </a:solidFill>
          </p:spPr>
        </p:sp>
      </p:grpSp>
      <p:sp>
        <p:nvSpPr>
          <p:cNvPr name="TextBox 14" id="14"/>
          <p:cNvSpPr txBox="true"/>
          <p:nvPr/>
        </p:nvSpPr>
        <p:spPr>
          <a:xfrm rot="0">
            <a:off x="8389620" y="2642235"/>
            <a:ext cx="8663940" cy="952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>
                <a:solidFill>
                  <a:srgbClr val="1C2D22"/>
                </a:solidFill>
                <a:latin typeface="Arial"/>
                <a:ea typeface="Arial"/>
                <a:cs typeface="Arial"/>
                <a:sym typeface="Arial"/>
              </a:rPr>
              <a:t>Recomandate pentru menținerea și dezvoltarea masei musculare,</a:t>
            </a:r>
          </a:p>
          <a:p>
            <a:pPr algn="l">
              <a:lnSpc>
                <a:spcPts val="2520"/>
              </a:lnSpc>
            </a:pPr>
            <a:r>
              <a:rPr lang="en-US" sz="2100">
                <a:solidFill>
                  <a:srgbClr val="1C2D22"/>
                </a:solidFill>
                <a:latin typeface="Arial"/>
                <a:ea typeface="Arial"/>
                <a:cs typeface="Arial"/>
                <a:sym typeface="Arial"/>
              </a:rPr>
              <a:t>sațietate și funcționarea optimă a organismului.</a:t>
            </a:r>
          </a:p>
          <a:p>
            <a:pPr algn="l">
              <a:lnSpc>
                <a:spcPts val="2520"/>
              </a:lnSpc>
            </a:pPr>
            <a:r>
              <a:rPr lang="en-US" sz="2100">
                <a:solidFill>
                  <a:srgbClr val="1C2D22"/>
                </a:solidFill>
                <a:latin typeface="Arial"/>
                <a:ea typeface="Arial"/>
                <a:cs typeface="Arial"/>
                <a:sym typeface="Arial"/>
              </a:rPr>
              <a:t>1,2 – 1,6 g proteine / kg corp.</a:t>
            </a:r>
          </a:p>
        </p:txBody>
      </p:sp>
      <p:grpSp>
        <p:nvGrpSpPr>
          <p:cNvPr name="Group 15" id="15"/>
          <p:cNvGrpSpPr/>
          <p:nvPr/>
        </p:nvGrpSpPr>
        <p:grpSpPr>
          <a:xfrm rot="0">
            <a:off x="401955" y="4187571"/>
            <a:ext cx="17479518" cy="1555242"/>
            <a:chOff x="0" y="0"/>
            <a:chExt cx="23306024" cy="2073656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23306024" cy="2073656"/>
            </a:xfrm>
            <a:custGeom>
              <a:avLst/>
              <a:gdLst/>
              <a:ahLst/>
              <a:cxnLst/>
              <a:rect r="r" b="b" t="t" l="l"/>
              <a:pathLst>
                <a:path h="2073656" w="23306024">
                  <a:moveTo>
                    <a:pt x="0" y="345567"/>
                  </a:moveTo>
                  <a:cubicBezTo>
                    <a:pt x="0" y="154686"/>
                    <a:pt x="154686" y="0"/>
                    <a:pt x="345567" y="0"/>
                  </a:cubicBezTo>
                  <a:lnTo>
                    <a:pt x="22960457" y="0"/>
                  </a:lnTo>
                  <a:cubicBezTo>
                    <a:pt x="23151339" y="0"/>
                    <a:pt x="23306024" y="154686"/>
                    <a:pt x="23306024" y="345567"/>
                  </a:cubicBezTo>
                  <a:lnTo>
                    <a:pt x="23306024" y="1728089"/>
                  </a:lnTo>
                  <a:cubicBezTo>
                    <a:pt x="23306024" y="1918970"/>
                    <a:pt x="23151339" y="2073656"/>
                    <a:pt x="22960457" y="2073656"/>
                  </a:cubicBezTo>
                  <a:lnTo>
                    <a:pt x="345567" y="2073656"/>
                  </a:lnTo>
                  <a:cubicBezTo>
                    <a:pt x="154686" y="2073656"/>
                    <a:pt x="0" y="1918970"/>
                    <a:pt x="0" y="1728089"/>
                  </a:cubicBezTo>
                  <a:close/>
                </a:path>
              </a:pathLst>
            </a:custGeom>
            <a:solidFill>
              <a:srgbClr val="F4F9F5"/>
            </a:solidFill>
            <a:ln w="19050" cap="sq">
              <a:solidFill>
                <a:srgbClr val="E9F2EB"/>
              </a:solidFill>
              <a:prstDash val="solid"/>
              <a:miter/>
            </a:ln>
          </p:spPr>
        </p:sp>
      </p:grpSp>
      <p:grpSp>
        <p:nvGrpSpPr>
          <p:cNvPr name="Group 17" id="17"/>
          <p:cNvGrpSpPr/>
          <p:nvPr/>
        </p:nvGrpSpPr>
        <p:grpSpPr>
          <a:xfrm rot="0">
            <a:off x="754380" y="4471416"/>
            <a:ext cx="987552" cy="987552"/>
            <a:chOff x="0" y="0"/>
            <a:chExt cx="1316736" cy="1316736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1316736" cy="1316736"/>
            </a:xfrm>
            <a:custGeom>
              <a:avLst/>
              <a:gdLst/>
              <a:ahLst/>
              <a:cxnLst/>
              <a:rect r="r" b="b" t="t" l="l"/>
              <a:pathLst>
                <a:path h="1316736" w="1316736">
                  <a:moveTo>
                    <a:pt x="0" y="658368"/>
                  </a:moveTo>
                  <a:cubicBezTo>
                    <a:pt x="0" y="294767"/>
                    <a:pt x="294767" y="0"/>
                    <a:pt x="658368" y="0"/>
                  </a:cubicBezTo>
                  <a:cubicBezTo>
                    <a:pt x="1021969" y="0"/>
                    <a:pt x="1316736" y="294767"/>
                    <a:pt x="1316736" y="658368"/>
                  </a:cubicBezTo>
                  <a:cubicBezTo>
                    <a:pt x="1316736" y="1021969"/>
                    <a:pt x="1021969" y="1316736"/>
                    <a:pt x="658368" y="1316736"/>
                  </a:cubicBezTo>
                  <a:cubicBezTo>
                    <a:pt x="294767" y="1316736"/>
                    <a:pt x="0" y="1021969"/>
                    <a:pt x="0" y="658368"/>
                  </a:cubicBezTo>
                  <a:close/>
                </a:path>
              </a:pathLst>
            </a:custGeom>
            <a:solidFill>
              <a:srgbClr val="005223"/>
            </a:solidFill>
          </p:spPr>
        </p:sp>
      </p:grpSp>
      <p:sp>
        <p:nvSpPr>
          <p:cNvPr name="TextBox 19" id="19"/>
          <p:cNvSpPr txBox="true"/>
          <p:nvPr/>
        </p:nvSpPr>
        <p:spPr>
          <a:xfrm rot="0">
            <a:off x="845820" y="4612005"/>
            <a:ext cx="804672" cy="485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60"/>
              </a:lnSpc>
            </a:pPr>
            <a:r>
              <a:rPr lang="en-US" sz="3300" b="true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G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2798731" y="4411599"/>
            <a:ext cx="4140898" cy="11761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79"/>
              </a:lnSpc>
            </a:pPr>
            <a:r>
              <a:rPr lang="en-US" sz="2400" b="true">
                <a:solidFill>
                  <a:srgbClr val="005223"/>
                </a:solidFill>
                <a:latin typeface="Arial Bold"/>
                <a:ea typeface="Arial Bold"/>
                <a:cs typeface="Arial Bold"/>
                <a:sym typeface="Arial Bold"/>
              </a:rPr>
              <a:t>GLUCIDE (CARBOHIDRAȚI)</a:t>
            </a:r>
          </a:p>
          <a:p>
            <a:pPr algn="ctr">
              <a:lnSpc>
                <a:spcPts val="3960"/>
              </a:lnSpc>
            </a:pPr>
            <a:r>
              <a:rPr lang="en-US" sz="3300" b="true">
                <a:solidFill>
                  <a:srgbClr val="1C2D22"/>
                </a:solidFill>
                <a:latin typeface="Arial Bold"/>
                <a:ea typeface="Arial Bold"/>
                <a:cs typeface="Arial Bold"/>
                <a:sym typeface="Arial Bold"/>
              </a:rPr>
              <a:t>45% – 65%</a:t>
            </a:r>
          </a:p>
          <a:p>
            <a:pPr algn="ctr">
              <a:lnSpc>
                <a:spcPts val="1889"/>
              </a:lnSpc>
            </a:pPr>
            <a:r>
              <a:rPr lang="en-US" sz="1575">
                <a:solidFill>
                  <a:srgbClr val="506958"/>
                </a:solidFill>
                <a:latin typeface="Arial"/>
                <a:ea typeface="Arial"/>
                <a:cs typeface="Arial"/>
                <a:sym typeface="Arial"/>
              </a:rPr>
              <a:t>din energia totală</a:t>
            </a:r>
          </a:p>
        </p:txBody>
      </p:sp>
      <p:grpSp>
        <p:nvGrpSpPr>
          <p:cNvPr name="Group 21" id="21"/>
          <p:cNvGrpSpPr/>
          <p:nvPr/>
        </p:nvGrpSpPr>
        <p:grpSpPr>
          <a:xfrm rot="0">
            <a:off x="7886700" y="4430268"/>
            <a:ext cx="16459" cy="1069848"/>
            <a:chOff x="0" y="0"/>
            <a:chExt cx="21946" cy="1426464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21971" cy="1426464"/>
            </a:xfrm>
            <a:custGeom>
              <a:avLst/>
              <a:gdLst/>
              <a:ahLst/>
              <a:cxnLst/>
              <a:rect r="r" b="b" t="t" l="l"/>
              <a:pathLst>
                <a:path h="1426464" w="21971">
                  <a:moveTo>
                    <a:pt x="0" y="0"/>
                  </a:moveTo>
                  <a:lnTo>
                    <a:pt x="21971" y="0"/>
                  </a:lnTo>
                  <a:lnTo>
                    <a:pt x="21971" y="1426464"/>
                  </a:lnTo>
                  <a:lnTo>
                    <a:pt x="0" y="1426464"/>
                  </a:lnTo>
                  <a:close/>
                </a:path>
              </a:pathLst>
            </a:custGeom>
            <a:solidFill>
              <a:srgbClr val="BED0C2"/>
            </a:solidFill>
          </p:spPr>
        </p:sp>
      </p:grpSp>
      <p:sp>
        <p:nvSpPr>
          <p:cNvPr name="TextBox 23" id="23"/>
          <p:cNvSpPr txBox="true"/>
          <p:nvPr/>
        </p:nvSpPr>
        <p:spPr>
          <a:xfrm rot="0">
            <a:off x="8389620" y="4397883"/>
            <a:ext cx="8663940" cy="7029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>
                <a:solidFill>
                  <a:srgbClr val="1C2D22"/>
                </a:solidFill>
                <a:latin typeface="Arial"/>
                <a:ea typeface="Arial"/>
                <a:cs typeface="Arial"/>
                <a:sym typeface="Arial"/>
              </a:rPr>
              <a:t>Sursa principală de energie pentru creier și mușchi. Alege glucide</a:t>
            </a:r>
          </a:p>
          <a:p>
            <a:pPr algn="l">
              <a:lnSpc>
                <a:spcPts val="2520"/>
              </a:lnSpc>
            </a:pPr>
            <a:r>
              <a:rPr lang="en-US" sz="2100">
                <a:solidFill>
                  <a:srgbClr val="1C2D22"/>
                </a:solidFill>
                <a:latin typeface="Arial"/>
                <a:ea typeface="Arial"/>
                <a:cs typeface="Arial"/>
                <a:sym typeface="Arial"/>
              </a:rPr>
              <a:t>complexe, bogate în fibre, cu eliberare lentă.</a:t>
            </a:r>
          </a:p>
        </p:txBody>
      </p:sp>
      <p:grpSp>
        <p:nvGrpSpPr>
          <p:cNvPr name="Group 24" id="24"/>
          <p:cNvGrpSpPr/>
          <p:nvPr/>
        </p:nvGrpSpPr>
        <p:grpSpPr>
          <a:xfrm rot="0">
            <a:off x="401955" y="5943219"/>
            <a:ext cx="17479518" cy="1555242"/>
            <a:chOff x="0" y="0"/>
            <a:chExt cx="23306024" cy="2073656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23306024" cy="2073656"/>
            </a:xfrm>
            <a:custGeom>
              <a:avLst/>
              <a:gdLst/>
              <a:ahLst/>
              <a:cxnLst/>
              <a:rect r="r" b="b" t="t" l="l"/>
              <a:pathLst>
                <a:path h="2073656" w="23306024">
                  <a:moveTo>
                    <a:pt x="0" y="345567"/>
                  </a:moveTo>
                  <a:cubicBezTo>
                    <a:pt x="0" y="154686"/>
                    <a:pt x="154686" y="0"/>
                    <a:pt x="345567" y="0"/>
                  </a:cubicBezTo>
                  <a:lnTo>
                    <a:pt x="22960457" y="0"/>
                  </a:lnTo>
                  <a:cubicBezTo>
                    <a:pt x="23151339" y="0"/>
                    <a:pt x="23306024" y="154686"/>
                    <a:pt x="23306024" y="345567"/>
                  </a:cubicBezTo>
                  <a:lnTo>
                    <a:pt x="23306024" y="1728089"/>
                  </a:lnTo>
                  <a:cubicBezTo>
                    <a:pt x="23306024" y="1918970"/>
                    <a:pt x="23151339" y="2073656"/>
                    <a:pt x="22960457" y="2073656"/>
                  </a:cubicBezTo>
                  <a:lnTo>
                    <a:pt x="345567" y="2073656"/>
                  </a:lnTo>
                  <a:cubicBezTo>
                    <a:pt x="154686" y="2073656"/>
                    <a:pt x="0" y="1918970"/>
                    <a:pt x="0" y="1728089"/>
                  </a:cubicBezTo>
                  <a:close/>
                </a:path>
              </a:pathLst>
            </a:custGeom>
            <a:solidFill>
              <a:srgbClr val="F4F9F5"/>
            </a:solidFill>
            <a:ln w="19050" cap="sq">
              <a:solidFill>
                <a:srgbClr val="E9F2EB"/>
              </a:solidFill>
              <a:prstDash val="solid"/>
              <a:miter/>
            </a:ln>
          </p:spPr>
        </p:sp>
      </p:grpSp>
      <p:grpSp>
        <p:nvGrpSpPr>
          <p:cNvPr name="Group 26" id="26"/>
          <p:cNvGrpSpPr/>
          <p:nvPr/>
        </p:nvGrpSpPr>
        <p:grpSpPr>
          <a:xfrm rot="0">
            <a:off x="754380" y="6227064"/>
            <a:ext cx="987552" cy="987552"/>
            <a:chOff x="0" y="0"/>
            <a:chExt cx="1316736" cy="1316736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1316736" cy="1316736"/>
            </a:xfrm>
            <a:custGeom>
              <a:avLst/>
              <a:gdLst/>
              <a:ahLst/>
              <a:cxnLst/>
              <a:rect r="r" b="b" t="t" l="l"/>
              <a:pathLst>
                <a:path h="1316736" w="1316736">
                  <a:moveTo>
                    <a:pt x="0" y="658368"/>
                  </a:moveTo>
                  <a:cubicBezTo>
                    <a:pt x="0" y="294767"/>
                    <a:pt x="294767" y="0"/>
                    <a:pt x="658368" y="0"/>
                  </a:cubicBezTo>
                  <a:cubicBezTo>
                    <a:pt x="1021969" y="0"/>
                    <a:pt x="1316736" y="294767"/>
                    <a:pt x="1316736" y="658368"/>
                  </a:cubicBezTo>
                  <a:cubicBezTo>
                    <a:pt x="1316736" y="1021969"/>
                    <a:pt x="1021969" y="1316736"/>
                    <a:pt x="658368" y="1316736"/>
                  </a:cubicBezTo>
                  <a:cubicBezTo>
                    <a:pt x="294767" y="1316736"/>
                    <a:pt x="0" y="1021969"/>
                    <a:pt x="0" y="658368"/>
                  </a:cubicBezTo>
                  <a:close/>
                </a:path>
              </a:pathLst>
            </a:custGeom>
            <a:solidFill>
              <a:srgbClr val="005223"/>
            </a:solidFill>
          </p:spPr>
        </p:sp>
      </p:grpSp>
      <p:sp>
        <p:nvSpPr>
          <p:cNvPr name="TextBox 28" id="28"/>
          <p:cNvSpPr txBox="true"/>
          <p:nvPr/>
        </p:nvSpPr>
        <p:spPr>
          <a:xfrm rot="0">
            <a:off x="845820" y="6367653"/>
            <a:ext cx="804672" cy="485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60"/>
              </a:lnSpc>
            </a:pPr>
            <a:r>
              <a:rPr lang="en-US" sz="3300" b="true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L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3740096" y="6167247"/>
            <a:ext cx="2258177" cy="11761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79"/>
              </a:lnSpc>
            </a:pPr>
            <a:r>
              <a:rPr lang="en-US" sz="2400" b="true">
                <a:solidFill>
                  <a:srgbClr val="005223"/>
                </a:solidFill>
                <a:latin typeface="Arial Bold"/>
                <a:ea typeface="Arial Bold"/>
                <a:cs typeface="Arial Bold"/>
                <a:sym typeface="Arial Bold"/>
              </a:rPr>
              <a:t>LIPIDE</a:t>
            </a:r>
          </a:p>
          <a:p>
            <a:pPr algn="ctr">
              <a:lnSpc>
                <a:spcPts val="3960"/>
              </a:lnSpc>
            </a:pPr>
            <a:r>
              <a:rPr lang="en-US" sz="3300" b="true">
                <a:solidFill>
                  <a:srgbClr val="1C2D22"/>
                </a:solidFill>
                <a:latin typeface="Arial Bold"/>
                <a:ea typeface="Arial Bold"/>
                <a:cs typeface="Arial Bold"/>
                <a:sym typeface="Arial Bold"/>
              </a:rPr>
              <a:t>20% – 35%</a:t>
            </a:r>
          </a:p>
          <a:p>
            <a:pPr algn="ctr">
              <a:lnSpc>
                <a:spcPts val="1889"/>
              </a:lnSpc>
            </a:pPr>
            <a:r>
              <a:rPr lang="en-US" sz="1575">
                <a:solidFill>
                  <a:srgbClr val="506958"/>
                </a:solidFill>
                <a:latin typeface="Arial"/>
                <a:ea typeface="Arial"/>
                <a:cs typeface="Arial"/>
                <a:sym typeface="Arial"/>
              </a:rPr>
              <a:t>din energia totală</a:t>
            </a:r>
          </a:p>
        </p:txBody>
      </p:sp>
      <p:grpSp>
        <p:nvGrpSpPr>
          <p:cNvPr name="Group 30" id="30"/>
          <p:cNvGrpSpPr/>
          <p:nvPr/>
        </p:nvGrpSpPr>
        <p:grpSpPr>
          <a:xfrm rot="0">
            <a:off x="7886700" y="6185916"/>
            <a:ext cx="16459" cy="1069848"/>
            <a:chOff x="0" y="0"/>
            <a:chExt cx="21946" cy="1426464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21971" cy="1426464"/>
            </a:xfrm>
            <a:custGeom>
              <a:avLst/>
              <a:gdLst/>
              <a:ahLst/>
              <a:cxnLst/>
              <a:rect r="r" b="b" t="t" l="l"/>
              <a:pathLst>
                <a:path h="1426464" w="21971">
                  <a:moveTo>
                    <a:pt x="0" y="0"/>
                  </a:moveTo>
                  <a:lnTo>
                    <a:pt x="21971" y="0"/>
                  </a:lnTo>
                  <a:lnTo>
                    <a:pt x="21971" y="1426464"/>
                  </a:lnTo>
                  <a:lnTo>
                    <a:pt x="0" y="1426464"/>
                  </a:lnTo>
                  <a:close/>
                </a:path>
              </a:pathLst>
            </a:custGeom>
            <a:solidFill>
              <a:srgbClr val="BED0C2"/>
            </a:solidFill>
          </p:spPr>
        </p:sp>
      </p:grpSp>
      <p:sp>
        <p:nvSpPr>
          <p:cNvPr name="TextBox 32" id="32"/>
          <p:cNvSpPr txBox="true"/>
          <p:nvPr/>
        </p:nvSpPr>
        <p:spPr>
          <a:xfrm rot="0">
            <a:off x="8389620" y="6153531"/>
            <a:ext cx="8663940" cy="10260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>
                <a:solidFill>
                  <a:srgbClr val="1C2D22"/>
                </a:solidFill>
                <a:latin typeface="Arial"/>
                <a:ea typeface="Arial"/>
                <a:cs typeface="Arial"/>
                <a:sym typeface="Arial"/>
              </a:rPr>
              <a:t>Importante pentru absorbția vitaminelor liposolubile,</a:t>
            </a:r>
          </a:p>
          <a:p>
            <a:pPr algn="l">
              <a:lnSpc>
                <a:spcPts val="2520"/>
              </a:lnSpc>
            </a:pPr>
            <a:r>
              <a:rPr lang="en-US" sz="2100">
                <a:solidFill>
                  <a:srgbClr val="1C2D22"/>
                </a:solidFill>
                <a:latin typeface="Arial"/>
                <a:ea typeface="Arial"/>
                <a:cs typeface="Arial"/>
                <a:sym typeface="Arial"/>
              </a:rPr>
              <a:t>protecția organelor și echilibrul hormonal. Alege grăsimi</a:t>
            </a:r>
          </a:p>
          <a:p>
            <a:pPr algn="l">
              <a:lnSpc>
                <a:spcPts val="2520"/>
              </a:lnSpc>
            </a:pPr>
            <a:r>
              <a:rPr lang="en-US" sz="2100">
                <a:solidFill>
                  <a:srgbClr val="1C2D22"/>
                </a:solidFill>
                <a:latin typeface="Arial"/>
                <a:ea typeface="Arial"/>
                <a:cs typeface="Arial"/>
                <a:sym typeface="Arial"/>
              </a:rPr>
              <a:t>nesaturate de calitate.</a:t>
            </a:r>
          </a:p>
        </p:txBody>
      </p:sp>
      <p:grpSp>
        <p:nvGrpSpPr>
          <p:cNvPr name="Group 33" id="33"/>
          <p:cNvGrpSpPr/>
          <p:nvPr/>
        </p:nvGrpSpPr>
        <p:grpSpPr>
          <a:xfrm rot="0">
            <a:off x="401955" y="7657719"/>
            <a:ext cx="17479518" cy="1691354"/>
            <a:chOff x="0" y="0"/>
            <a:chExt cx="23306024" cy="2255139"/>
          </a:xfrm>
        </p:grpSpPr>
        <p:sp>
          <p:nvSpPr>
            <p:cNvPr name="Freeform 34" id="34"/>
            <p:cNvSpPr/>
            <p:nvPr/>
          </p:nvSpPr>
          <p:spPr>
            <a:xfrm flipH="false" flipV="false" rot="0">
              <a:off x="0" y="0"/>
              <a:ext cx="23306024" cy="2255139"/>
            </a:xfrm>
            <a:custGeom>
              <a:avLst/>
              <a:gdLst/>
              <a:ahLst/>
              <a:cxnLst/>
              <a:rect r="r" b="b" t="t" l="l"/>
              <a:pathLst>
                <a:path h="2255139" w="23306024">
                  <a:moveTo>
                    <a:pt x="0" y="375920"/>
                  </a:moveTo>
                  <a:cubicBezTo>
                    <a:pt x="0" y="168275"/>
                    <a:pt x="168275" y="0"/>
                    <a:pt x="375920" y="0"/>
                  </a:cubicBezTo>
                  <a:lnTo>
                    <a:pt x="22930104" y="0"/>
                  </a:lnTo>
                  <a:cubicBezTo>
                    <a:pt x="23137749" y="0"/>
                    <a:pt x="23306024" y="168275"/>
                    <a:pt x="23306024" y="375920"/>
                  </a:cubicBezTo>
                  <a:lnTo>
                    <a:pt x="23306024" y="1879219"/>
                  </a:lnTo>
                  <a:cubicBezTo>
                    <a:pt x="23306024" y="2086864"/>
                    <a:pt x="23137749" y="2255139"/>
                    <a:pt x="22930104" y="2255139"/>
                  </a:cubicBezTo>
                  <a:lnTo>
                    <a:pt x="375920" y="2255139"/>
                  </a:lnTo>
                  <a:cubicBezTo>
                    <a:pt x="168275" y="2255139"/>
                    <a:pt x="0" y="2086864"/>
                    <a:pt x="0" y="1879219"/>
                  </a:cubicBezTo>
                  <a:close/>
                </a:path>
              </a:pathLst>
            </a:custGeom>
            <a:solidFill>
              <a:srgbClr val="E9F2EB"/>
            </a:solidFill>
            <a:ln w="19050" cap="sq">
              <a:solidFill>
                <a:srgbClr val="005223"/>
              </a:solidFill>
              <a:prstDash val="solid"/>
              <a:miter/>
            </a:ln>
          </p:spPr>
        </p:sp>
      </p:grpSp>
      <p:sp>
        <p:nvSpPr>
          <p:cNvPr name="TextBox 35" id="35"/>
          <p:cNvSpPr txBox="true"/>
          <p:nvPr/>
        </p:nvSpPr>
        <p:spPr>
          <a:xfrm rot="0">
            <a:off x="941832" y="7829169"/>
            <a:ext cx="16482060" cy="12668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>
                <a:solidFill>
                  <a:srgbClr val="1C2D22"/>
                </a:solidFill>
                <a:latin typeface="Arial"/>
                <a:ea typeface="Arial"/>
                <a:cs typeface="Arial"/>
                <a:sym typeface="Arial"/>
              </a:rPr>
              <a:t>• Cantitățile sunt recomandate pentru un aport caloric de 2000 kcal (femei) / 2500 kcal (bărbați).</a:t>
            </a:r>
          </a:p>
          <a:p>
            <a:pPr algn="l">
              <a:lnSpc>
                <a:spcPts val="2520"/>
              </a:lnSpc>
            </a:pPr>
            <a:r>
              <a:rPr lang="en-US" sz="2100">
                <a:solidFill>
                  <a:srgbClr val="1C2D22"/>
                </a:solidFill>
                <a:latin typeface="Arial"/>
                <a:ea typeface="Arial"/>
                <a:cs typeface="Arial"/>
                <a:sym typeface="Arial"/>
              </a:rPr>
              <a:t>• Glucidele (carbohidrații) nu trebuie să depășească într-o dietă zilnică, 300 g pentru femei / 375 g pentru bărbați.</a:t>
            </a:r>
          </a:p>
          <a:p>
            <a:pPr algn="l">
              <a:lnSpc>
                <a:spcPts val="2520"/>
              </a:lnSpc>
            </a:pPr>
            <a:r>
              <a:rPr lang="en-US" sz="2100">
                <a:solidFill>
                  <a:srgbClr val="1C2D22"/>
                </a:solidFill>
                <a:latin typeface="Arial"/>
                <a:ea typeface="Arial"/>
                <a:cs typeface="Arial"/>
                <a:sym typeface="Arial"/>
              </a:rPr>
              <a:t>• Grăsimile totale: între 50 – 70 g pentru femei / 60 – 95 g pentru bărbați.</a:t>
            </a:r>
          </a:p>
          <a:p>
            <a:pPr algn="l">
              <a:lnSpc>
                <a:spcPts val="2520"/>
              </a:lnSpc>
            </a:pPr>
            <a:r>
              <a:rPr lang="en-US" sz="2100">
                <a:solidFill>
                  <a:srgbClr val="1C2D22"/>
                </a:solidFill>
                <a:latin typeface="Arial"/>
                <a:ea typeface="Arial"/>
                <a:cs typeface="Arial"/>
                <a:sym typeface="Arial"/>
              </a:rPr>
              <a:t>• Grăsimile saturate: mai puțin de 20 g pentru femei / 30 g pentru bărbați.</a:t>
            </a:r>
          </a:p>
        </p:txBody>
      </p:sp>
      <p:grpSp>
        <p:nvGrpSpPr>
          <p:cNvPr name="Group 36" id="36"/>
          <p:cNvGrpSpPr/>
          <p:nvPr/>
        </p:nvGrpSpPr>
        <p:grpSpPr>
          <a:xfrm rot="0">
            <a:off x="401955" y="9508331"/>
            <a:ext cx="17479518" cy="513874"/>
            <a:chOff x="0" y="0"/>
            <a:chExt cx="23306024" cy="685165"/>
          </a:xfrm>
        </p:grpSpPr>
        <p:sp>
          <p:nvSpPr>
            <p:cNvPr name="Freeform 37" id="37"/>
            <p:cNvSpPr/>
            <p:nvPr/>
          </p:nvSpPr>
          <p:spPr>
            <a:xfrm flipH="false" flipV="false" rot="0">
              <a:off x="0" y="0"/>
              <a:ext cx="23306024" cy="685165"/>
            </a:xfrm>
            <a:custGeom>
              <a:avLst/>
              <a:gdLst/>
              <a:ahLst/>
              <a:cxnLst/>
              <a:rect r="r" b="b" t="t" l="l"/>
              <a:pathLst>
                <a:path h="685165" w="23306024">
                  <a:moveTo>
                    <a:pt x="0" y="114173"/>
                  </a:moveTo>
                  <a:cubicBezTo>
                    <a:pt x="0" y="51181"/>
                    <a:pt x="51181" y="0"/>
                    <a:pt x="114173" y="0"/>
                  </a:cubicBezTo>
                  <a:lnTo>
                    <a:pt x="23191851" y="0"/>
                  </a:lnTo>
                  <a:cubicBezTo>
                    <a:pt x="23254970" y="0"/>
                    <a:pt x="23306024" y="51181"/>
                    <a:pt x="23306024" y="114173"/>
                  </a:cubicBezTo>
                  <a:lnTo>
                    <a:pt x="23306024" y="570992"/>
                  </a:lnTo>
                  <a:cubicBezTo>
                    <a:pt x="23306024" y="634111"/>
                    <a:pt x="23254843" y="685165"/>
                    <a:pt x="23191851" y="685165"/>
                  </a:cubicBezTo>
                  <a:lnTo>
                    <a:pt x="114173" y="685165"/>
                  </a:lnTo>
                  <a:cubicBezTo>
                    <a:pt x="51181" y="685165"/>
                    <a:pt x="0" y="633984"/>
                    <a:pt x="0" y="570992"/>
                  </a:cubicBezTo>
                  <a:close/>
                </a:path>
              </a:pathLst>
            </a:custGeom>
            <a:solidFill>
              <a:srgbClr val="F7FAF7"/>
            </a:solidFill>
            <a:ln w="19050" cap="sq">
              <a:solidFill>
                <a:srgbClr val="BED0C2"/>
              </a:solidFill>
              <a:prstDash val="solid"/>
              <a:miter/>
            </a:ln>
          </p:spPr>
        </p:sp>
      </p:grpSp>
      <p:sp>
        <p:nvSpPr>
          <p:cNvPr name="TextBox 38" id="38"/>
          <p:cNvSpPr txBox="true"/>
          <p:nvPr/>
        </p:nvSpPr>
        <p:spPr>
          <a:xfrm rot="0">
            <a:off x="914400" y="9641586"/>
            <a:ext cx="16413480" cy="4076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800"/>
              </a:lnSpc>
            </a:pPr>
            <a:r>
              <a:rPr lang="en-US" sz="1500">
                <a:solidFill>
                  <a:srgbClr val="506958"/>
                </a:solidFill>
                <a:latin typeface="Arial"/>
                <a:ea typeface="Arial"/>
                <a:cs typeface="Arial"/>
                <a:sym typeface="Arial"/>
              </a:rPr>
              <a:t>Aceste intervale sunt recomandate de Organizația Mondială a Sănătății (OMS), FAO/WHO și ghidurile alimentare populaționale.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3422466" y="1373886"/>
            <a:ext cx="14774094" cy="9352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2700" b="true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Recomandate pentru un aport caloric de: 2000 kcal (femei) / 2500 kcal (bărbați)</a:t>
            </a:r>
          </a:p>
          <a:p>
            <a:pPr algn="l">
              <a:lnSpc>
                <a:spcPts val="3240"/>
              </a:lnSpc>
            </a:pP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>
  <p:cSld>
    <p:bg>
      <p:bgPr>
        <a:solidFill>
          <a:srgbClr val="00206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6047720" y="-685800"/>
            <a:ext cx="3429000" cy="3429000"/>
            <a:chOff x="0" y="0"/>
            <a:chExt cx="4572000" cy="4572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72000" cy="4572000"/>
            </a:xfrm>
            <a:custGeom>
              <a:avLst/>
              <a:gdLst/>
              <a:ahLst/>
              <a:cxnLst/>
              <a:rect r="r" b="b" t="t" l="l"/>
              <a:pathLst>
                <a:path h="4572000" w="4572000">
                  <a:moveTo>
                    <a:pt x="0" y="2286000"/>
                  </a:moveTo>
                  <a:cubicBezTo>
                    <a:pt x="0" y="1023493"/>
                    <a:pt x="1023493" y="0"/>
                    <a:pt x="2286000" y="0"/>
                  </a:cubicBezTo>
                  <a:cubicBezTo>
                    <a:pt x="3548507" y="0"/>
                    <a:pt x="4572000" y="1023493"/>
                    <a:pt x="4572000" y="2286000"/>
                  </a:cubicBezTo>
                  <a:cubicBezTo>
                    <a:pt x="4572000" y="3548507"/>
                    <a:pt x="3548507" y="4572000"/>
                    <a:pt x="2286000" y="4572000"/>
                  </a:cubicBezTo>
                  <a:cubicBezTo>
                    <a:pt x="1023493" y="4572000"/>
                    <a:pt x="0" y="3548507"/>
                    <a:pt x="0" y="2286000"/>
                  </a:cubicBezTo>
                  <a:close/>
                </a:path>
              </a:pathLst>
            </a:custGeom>
            <a:solidFill>
              <a:srgbClr val="126870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-960120" y="8366760"/>
            <a:ext cx="2743200" cy="2743200"/>
            <a:chOff x="0" y="0"/>
            <a:chExt cx="3657600" cy="36576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657600" cy="3657600"/>
            </a:xfrm>
            <a:custGeom>
              <a:avLst/>
              <a:gdLst/>
              <a:ahLst/>
              <a:cxnLst/>
              <a:rect r="r" b="b" t="t" l="l"/>
              <a:pathLst>
                <a:path h="3657600" w="3657600">
                  <a:moveTo>
                    <a:pt x="0" y="1828800"/>
                  </a:moveTo>
                  <a:cubicBezTo>
                    <a:pt x="0" y="818769"/>
                    <a:pt x="818769" y="0"/>
                    <a:pt x="1828800" y="0"/>
                  </a:cubicBezTo>
                  <a:cubicBezTo>
                    <a:pt x="2838831" y="0"/>
                    <a:pt x="3657600" y="818769"/>
                    <a:pt x="3657600" y="1828800"/>
                  </a:cubicBezTo>
                  <a:cubicBezTo>
                    <a:pt x="3657600" y="2838831"/>
                    <a:pt x="2838831" y="3657600"/>
                    <a:pt x="1828800" y="3657600"/>
                  </a:cubicBezTo>
                  <a:cubicBezTo>
                    <a:pt x="818769" y="3657600"/>
                    <a:pt x="0" y="2838831"/>
                    <a:pt x="0" y="1828800"/>
                  </a:cubicBezTo>
                  <a:close/>
                </a:path>
              </a:pathLst>
            </a:custGeom>
            <a:solidFill>
              <a:srgbClr val="126870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14813280" y="8915400"/>
            <a:ext cx="1645920" cy="1645920"/>
            <a:chOff x="0" y="0"/>
            <a:chExt cx="2194560" cy="219456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194560" cy="2194560"/>
            </a:xfrm>
            <a:custGeom>
              <a:avLst/>
              <a:gdLst/>
              <a:ahLst/>
              <a:cxnLst/>
              <a:rect r="r" b="b" t="t" l="l"/>
              <a:pathLst>
                <a:path h="2194560" w="2194560">
                  <a:moveTo>
                    <a:pt x="0" y="1097280"/>
                  </a:moveTo>
                  <a:cubicBezTo>
                    <a:pt x="0" y="491236"/>
                    <a:pt x="491236" y="0"/>
                    <a:pt x="1097280" y="0"/>
                  </a:cubicBezTo>
                  <a:cubicBezTo>
                    <a:pt x="1703324" y="0"/>
                    <a:pt x="2194560" y="491236"/>
                    <a:pt x="2194560" y="1097280"/>
                  </a:cubicBezTo>
                  <a:cubicBezTo>
                    <a:pt x="2194560" y="1703324"/>
                    <a:pt x="1703324" y="2194560"/>
                    <a:pt x="1097280" y="2194560"/>
                  </a:cubicBezTo>
                  <a:cubicBezTo>
                    <a:pt x="491236" y="2194560"/>
                    <a:pt x="0" y="1703324"/>
                    <a:pt x="0" y="1097280"/>
                  </a:cubicBezTo>
                  <a:close/>
                </a:path>
              </a:pathLst>
            </a:custGeom>
            <a:solidFill>
              <a:srgbClr val="4CBEBE"/>
            </a:solidFill>
          </p:spPr>
        </p:sp>
      </p:grpSp>
      <p:sp>
        <p:nvSpPr>
          <p:cNvPr name="TextBox 8" id="8"/>
          <p:cNvSpPr txBox="true"/>
          <p:nvPr/>
        </p:nvSpPr>
        <p:spPr>
          <a:xfrm rot="0">
            <a:off x="1051560" y="548640"/>
            <a:ext cx="8696573" cy="9923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80"/>
              </a:lnSpc>
            </a:pPr>
            <a:r>
              <a:rPr lang="en-US" sz="5400" b="true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Ce conține, de fapt, produsul?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7262719" y="9686925"/>
            <a:ext cx="202321" cy="3295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980"/>
              </a:lnSpc>
            </a:pPr>
            <a:r>
              <a:rPr lang="en-US" sz="1650">
                <a:solidFill>
                  <a:srgbClr val="8BE0CD"/>
                </a:solidFill>
                <a:latin typeface="Calibri (MS)"/>
                <a:ea typeface="Calibri (MS)"/>
                <a:cs typeface="Calibri (MS)"/>
                <a:sym typeface="Calibri (MS)"/>
              </a:rPr>
              <a:t>3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078992" y="1811655"/>
            <a:ext cx="15179040" cy="8714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759"/>
              </a:lnSpc>
            </a:pPr>
            <a:r>
              <a:rPr lang="en-US" sz="4800" b="true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Ingredientele sunt trecute în ordinea cantității.</a:t>
            </a:r>
          </a:p>
        </p:txBody>
      </p:sp>
      <p:grpSp>
        <p:nvGrpSpPr>
          <p:cNvPr name="Group 11" id="11"/>
          <p:cNvGrpSpPr/>
          <p:nvPr/>
        </p:nvGrpSpPr>
        <p:grpSpPr>
          <a:xfrm rot="0">
            <a:off x="1440180" y="3689604"/>
            <a:ext cx="850392" cy="850392"/>
            <a:chOff x="0" y="0"/>
            <a:chExt cx="1133856" cy="1133856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133856" cy="1133856"/>
            </a:xfrm>
            <a:custGeom>
              <a:avLst/>
              <a:gdLst/>
              <a:ahLst/>
              <a:cxnLst/>
              <a:rect r="r" b="b" t="t" l="l"/>
              <a:pathLst>
                <a:path h="1133856" w="1133856">
                  <a:moveTo>
                    <a:pt x="0" y="566928"/>
                  </a:moveTo>
                  <a:cubicBezTo>
                    <a:pt x="0" y="253873"/>
                    <a:pt x="253873" y="0"/>
                    <a:pt x="566928" y="0"/>
                  </a:cubicBezTo>
                  <a:cubicBezTo>
                    <a:pt x="879983" y="0"/>
                    <a:pt x="1133856" y="253873"/>
                    <a:pt x="1133856" y="566928"/>
                  </a:cubicBezTo>
                  <a:cubicBezTo>
                    <a:pt x="1133856" y="879983"/>
                    <a:pt x="879983" y="1133856"/>
                    <a:pt x="566928" y="1133856"/>
                  </a:cubicBezTo>
                  <a:cubicBezTo>
                    <a:pt x="253873" y="1133856"/>
                    <a:pt x="0" y="879983"/>
                    <a:pt x="0" y="566928"/>
                  </a:cubicBezTo>
                  <a:close/>
                </a:path>
              </a:pathLst>
            </a:custGeom>
            <a:solidFill>
              <a:srgbClr val="8BE0CD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85725"/>
              <a:ext cx="1133856" cy="121958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5040"/>
                </a:lnSpc>
              </a:pPr>
              <a:r>
                <a:rPr lang="en-US" sz="4200" b="true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1</a:t>
              </a:r>
            </a:p>
          </p:txBody>
        </p:sp>
      </p:grpSp>
      <p:sp>
        <p:nvSpPr>
          <p:cNvPr name="TextBox 14" id="14"/>
          <p:cNvSpPr txBox="true"/>
          <p:nvPr/>
        </p:nvSpPr>
        <p:spPr>
          <a:xfrm rot="0">
            <a:off x="2697480" y="3778377"/>
            <a:ext cx="8321040" cy="6677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20"/>
              </a:lnSpc>
            </a:pPr>
            <a:r>
              <a:rPr lang="en-US" sz="3600" b="true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PRIMUL = cel mai mult</a:t>
            </a:r>
          </a:p>
        </p:txBody>
      </p:sp>
      <p:grpSp>
        <p:nvGrpSpPr>
          <p:cNvPr name="Group 15" id="15"/>
          <p:cNvGrpSpPr/>
          <p:nvPr/>
        </p:nvGrpSpPr>
        <p:grpSpPr>
          <a:xfrm rot="0">
            <a:off x="1440180" y="5198364"/>
            <a:ext cx="850392" cy="850392"/>
            <a:chOff x="0" y="0"/>
            <a:chExt cx="1133856" cy="1133856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133856" cy="1133856"/>
            </a:xfrm>
            <a:custGeom>
              <a:avLst/>
              <a:gdLst/>
              <a:ahLst/>
              <a:cxnLst/>
              <a:rect r="r" b="b" t="t" l="l"/>
              <a:pathLst>
                <a:path h="1133856" w="1133856">
                  <a:moveTo>
                    <a:pt x="0" y="566928"/>
                  </a:moveTo>
                  <a:cubicBezTo>
                    <a:pt x="0" y="253873"/>
                    <a:pt x="253873" y="0"/>
                    <a:pt x="566928" y="0"/>
                  </a:cubicBezTo>
                  <a:cubicBezTo>
                    <a:pt x="879983" y="0"/>
                    <a:pt x="1133856" y="253873"/>
                    <a:pt x="1133856" y="566928"/>
                  </a:cubicBezTo>
                  <a:cubicBezTo>
                    <a:pt x="1133856" y="879983"/>
                    <a:pt x="879983" y="1133856"/>
                    <a:pt x="566928" y="1133856"/>
                  </a:cubicBezTo>
                  <a:cubicBezTo>
                    <a:pt x="253873" y="1133856"/>
                    <a:pt x="0" y="879983"/>
                    <a:pt x="0" y="566928"/>
                  </a:cubicBezTo>
                  <a:close/>
                </a:path>
              </a:pathLst>
            </a:custGeom>
            <a:solidFill>
              <a:srgbClr val="4CBEBE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85725"/>
              <a:ext cx="1133856" cy="121958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5040"/>
                </a:lnSpc>
              </a:pPr>
              <a:r>
                <a:rPr lang="en-US" sz="4200" b="true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2</a:t>
              </a:r>
            </a:p>
          </p:txBody>
        </p:sp>
      </p:grpSp>
      <p:sp>
        <p:nvSpPr>
          <p:cNvPr name="TextBox 18" id="18"/>
          <p:cNvSpPr txBox="true"/>
          <p:nvPr/>
        </p:nvSpPr>
        <p:spPr>
          <a:xfrm rot="0">
            <a:off x="2697480" y="5287137"/>
            <a:ext cx="8321040" cy="6677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20"/>
              </a:lnSpc>
            </a:pPr>
            <a:r>
              <a:rPr lang="en-US" sz="3600" b="true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Următoarele = cantități mai mici</a:t>
            </a:r>
          </a:p>
        </p:txBody>
      </p:sp>
      <p:grpSp>
        <p:nvGrpSpPr>
          <p:cNvPr name="Group 19" id="19"/>
          <p:cNvGrpSpPr/>
          <p:nvPr/>
        </p:nvGrpSpPr>
        <p:grpSpPr>
          <a:xfrm rot="0">
            <a:off x="1440180" y="6707124"/>
            <a:ext cx="850392" cy="850392"/>
            <a:chOff x="0" y="0"/>
            <a:chExt cx="1133856" cy="1133856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1133856" cy="1133856"/>
            </a:xfrm>
            <a:custGeom>
              <a:avLst/>
              <a:gdLst/>
              <a:ahLst/>
              <a:cxnLst/>
              <a:rect r="r" b="b" t="t" l="l"/>
              <a:pathLst>
                <a:path h="1133856" w="1133856">
                  <a:moveTo>
                    <a:pt x="0" y="566928"/>
                  </a:moveTo>
                  <a:cubicBezTo>
                    <a:pt x="0" y="253873"/>
                    <a:pt x="253873" y="0"/>
                    <a:pt x="566928" y="0"/>
                  </a:cubicBezTo>
                  <a:cubicBezTo>
                    <a:pt x="879983" y="0"/>
                    <a:pt x="1133856" y="253873"/>
                    <a:pt x="1133856" y="566928"/>
                  </a:cubicBezTo>
                  <a:cubicBezTo>
                    <a:pt x="1133856" y="879983"/>
                    <a:pt x="879983" y="1133856"/>
                    <a:pt x="566928" y="1133856"/>
                  </a:cubicBezTo>
                  <a:cubicBezTo>
                    <a:pt x="253873" y="1133856"/>
                    <a:pt x="0" y="879983"/>
                    <a:pt x="0" y="566928"/>
                  </a:cubicBezTo>
                  <a:close/>
                </a:path>
              </a:pathLst>
            </a:custGeom>
            <a:solidFill>
              <a:srgbClr val="C3DADC"/>
            </a:solidFill>
          </p:spPr>
        </p:sp>
        <p:sp>
          <p:nvSpPr>
            <p:cNvPr name="TextBox 21" id="21"/>
            <p:cNvSpPr txBox="true"/>
            <p:nvPr/>
          </p:nvSpPr>
          <p:spPr>
            <a:xfrm>
              <a:off x="0" y="-85725"/>
              <a:ext cx="1133856" cy="121958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5040"/>
                </a:lnSpc>
              </a:pPr>
              <a:r>
                <a:rPr lang="en-US" sz="4200" b="true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3</a:t>
              </a:r>
            </a:p>
          </p:txBody>
        </p:sp>
      </p:grpSp>
      <p:sp>
        <p:nvSpPr>
          <p:cNvPr name="TextBox 22" id="22"/>
          <p:cNvSpPr txBox="true"/>
          <p:nvPr/>
        </p:nvSpPr>
        <p:spPr>
          <a:xfrm rot="0">
            <a:off x="2697480" y="6795897"/>
            <a:ext cx="8321040" cy="6677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20"/>
              </a:lnSpc>
            </a:pPr>
            <a:r>
              <a:rPr lang="en-US" sz="3600" b="true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ULTIMELE = cantități infime</a:t>
            </a:r>
          </a:p>
        </p:txBody>
      </p:sp>
      <p:grpSp>
        <p:nvGrpSpPr>
          <p:cNvPr name="Group 23" id="23"/>
          <p:cNvGrpSpPr/>
          <p:nvPr/>
        </p:nvGrpSpPr>
        <p:grpSpPr>
          <a:xfrm rot="0">
            <a:off x="11452860" y="2743200"/>
            <a:ext cx="5760720" cy="4663440"/>
            <a:chOff x="0" y="0"/>
            <a:chExt cx="7680960" cy="6217920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7680960" cy="6217920"/>
            </a:xfrm>
            <a:custGeom>
              <a:avLst/>
              <a:gdLst/>
              <a:ahLst/>
              <a:cxnLst/>
              <a:rect r="r" b="b" t="t" l="l"/>
              <a:pathLst>
                <a:path h="6217920" w="7680960">
                  <a:moveTo>
                    <a:pt x="0" y="1036320"/>
                  </a:moveTo>
                  <a:cubicBezTo>
                    <a:pt x="0" y="463931"/>
                    <a:pt x="463931" y="0"/>
                    <a:pt x="1036320" y="0"/>
                  </a:cubicBezTo>
                  <a:lnTo>
                    <a:pt x="6644640" y="0"/>
                  </a:lnTo>
                  <a:cubicBezTo>
                    <a:pt x="7217029" y="0"/>
                    <a:pt x="7680960" y="463931"/>
                    <a:pt x="7680960" y="1036320"/>
                  </a:cubicBezTo>
                  <a:lnTo>
                    <a:pt x="7680960" y="5181600"/>
                  </a:lnTo>
                  <a:cubicBezTo>
                    <a:pt x="7680960" y="5753989"/>
                    <a:pt x="7217029" y="6217920"/>
                    <a:pt x="6644640" y="6217920"/>
                  </a:cubicBezTo>
                  <a:lnTo>
                    <a:pt x="1036320" y="6217920"/>
                  </a:lnTo>
                  <a:cubicBezTo>
                    <a:pt x="463931" y="6217920"/>
                    <a:pt x="0" y="5753989"/>
                    <a:pt x="0" y="5181600"/>
                  </a:cubicBezTo>
                  <a:close/>
                </a:path>
              </a:pathLst>
            </a:custGeom>
            <a:solidFill>
              <a:srgbClr val="EBF7F4"/>
            </a:solidFill>
          </p:spPr>
        </p:sp>
      </p:grpSp>
      <p:sp>
        <p:nvSpPr>
          <p:cNvPr name="TextBox 25" id="25"/>
          <p:cNvSpPr txBox="true"/>
          <p:nvPr/>
        </p:nvSpPr>
        <p:spPr>
          <a:xfrm rot="0">
            <a:off x="12024360" y="3190875"/>
            <a:ext cx="4617720" cy="7029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b="true" sz="4200" spc="148">
                <a:solidFill>
                  <a:srgbClr val="123740"/>
                </a:solidFill>
                <a:latin typeface="Vollkorn Bold"/>
                <a:ea typeface="Vollkorn Bold"/>
                <a:cs typeface="Vollkorn Bold"/>
                <a:sym typeface="Vollkorn Bold"/>
              </a:rPr>
              <a:t>⚠️ Sfat rapid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2024360" y="4093845"/>
            <a:ext cx="4974774" cy="5753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3000" b="true">
                <a:solidFill>
                  <a:srgbClr val="12374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Evită produsele care încep cu:</a:t>
            </a:r>
          </a:p>
        </p:txBody>
      </p:sp>
      <p:grpSp>
        <p:nvGrpSpPr>
          <p:cNvPr name="Group 27" id="27"/>
          <p:cNvGrpSpPr/>
          <p:nvPr/>
        </p:nvGrpSpPr>
        <p:grpSpPr>
          <a:xfrm rot="0">
            <a:off x="11932920" y="4937760"/>
            <a:ext cx="2880360" cy="576072"/>
            <a:chOff x="0" y="0"/>
            <a:chExt cx="3840480" cy="768096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3840480" cy="768096"/>
            </a:xfrm>
            <a:custGeom>
              <a:avLst/>
              <a:gdLst/>
              <a:ahLst/>
              <a:cxnLst/>
              <a:rect r="r" b="b" t="t" l="l"/>
              <a:pathLst>
                <a:path h="768096" w="3840480">
                  <a:moveTo>
                    <a:pt x="0" y="128016"/>
                  </a:moveTo>
                  <a:cubicBezTo>
                    <a:pt x="0" y="57277"/>
                    <a:pt x="57277" y="0"/>
                    <a:pt x="128016" y="0"/>
                  </a:cubicBezTo>
                  <a:lnTo>
                    <a:pt x="3712464" y="0"/>
                  </a:lnTo>
                  <a:cubicBezTo>
                    <a:pt x="3783203" y="0"/>
                    <a:pt x="3840480" y="57277"/>
                    <a:pt x="3840480" y="128016"/>
                  </a:cubicBezTo>
                  <a:lnTo>
                    <a:pt x="3840480" y="640080"/>
                  </a:lnTo>
                  <a:cubicBezTo>
                    <a:pt x="3840480" y="710819"/>
                    <a:pt x="3783203" y="768096"/>
                    <a:pt x="3712464" y="768096"/>
                  </a:cubicBezTo>
                  <a:lnTo>
                    <a:pt x="128016" y="768096"/>
                  </a:lnTo>
                  <a:cubicBezTo>
                    <a:pt x="57277" y="768096"/>
                    <a:pt x="0" y="710819"/>
                    <a:pt x="0" y="640080"/>
                  </a:cubicBezTo>
                  <a:close/>
                </a:path>
              </a:pathLst>
            </a:custGeom>
            <a:solidFill>
              <a:srgbClr val="EE7066"/>
            </a:solidFill>
          </p:spPr>
        </p:sp>
        <p:sp>
          <p:nvSpPr>
            <p:cNvPr name="TextBox 29" id="29"/>
            <p:cNvSpPr txBox="true"/>
            <p:nvPr/>
          </p:nvSpPr>
          <p:spPr>
            <a:xfrm>
              <a:off x="0" y="-38100"/>
              <a:ext cx="3840480" cy="80619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79"/>
                </a:lnSpc>
              </a:pPr>
              <a:r>
                <a:rPr lang="en-US" sz="2400" b="true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zahăr</a:t>
              </a:r>
            </a:p>
          </p:txBody>
        </p:sp>
      </p:grpSp>
      <p:grpSp>
        <p:nvGrpSpPr>
          <p:cNvPr name="Group 30" id="30"/>
          <p:cNvGrpSpPr/>
          <p:nvPr/>
        </p:nvGrpSpPr>
        <p:grpSpPr>
          <a:xfrm rot="0">
            <a:off x="11932920" y="5692140"/>
            <a:ext cx="2880360" cy="576072"/>
            <a:chOff x="0" y="0"/>
            <a:chExt cx="3840480" cy="768096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3840480" cy="768096"/>
            </a:xfrm>
            <a:custGeom>
              <a:avLst/>
              <a:gdLst/>
              <a:ahLst/>
              <a:cxnLst/>
              <a:rect r="r" b="b" t="t" l="l"/>
              <a:pathLst>
                <a:path h="768096" w="3840480">
                  <a:moveTo>
                    <a:pt x="0" y="128016"/>
                  </a:moveTo>
                  <a:cubicBezTo>
                    <a:pt x="0" y="57277"/>
                    <a:pt x="57277" y="0"/>
                    <a:pt x="128016" y="0"/>
                  </a:cubicBezTo>
                  <a:lnTo>
                    <a:pt x="3712464" y="0"/>
                  </a:lnTo>
                  <a:cubicBezTo>
                    <a:pt x="3783203" y="0"/>
                    <a:pt x="3840480" y="57277"/>
                    <a:pt x="3840480" y="128016"/>
                  </a:cubicBezTo>
                  <a:lnTo>
                    <a:pt x="3840480" y="640080"/>
                  </a:lnTo>
                  <a:cubicBezTo>
                    <a:pt x="3840480" y="710819"/>
                    <a:pt x="3783203" y="768096"/>
                    <a:pt x="3712464" y="768096"/>
                  </a:cubicBezTo>
                  <a:lnTo>
                    <a:pt x="128016" y="768096"/>
                  </a:lnTo>
                  <a:cubicBezTo>
                    <a:pt x="57277" y="768096"/>
                    <a:pt x="0" y="710819"/>
                    <a:pt x="0" y="640080"/>
                  </a:cubicBezTo>
                  <a:close/>
                </a:path>
              </a:pathLst>
            </a:custGeom>
            <a:solidFill>
              <a:srgbClr val="EE7066"/>
            </a:solidFill>
          </p:spPr>
        </p:sp>
        <p:sp>
          <p:nvSpPr>
            <p:cNvPr name="TextBox 32" id="32"/>
            <p:cNvSpPr txBox="true"/>
            <p:nvPr/>
          </p:nvSpPr>
          <p:spPr>
            <a:xfrm>
              <a:off x="0" y="-38100"/>
              <a:ext cx="3840480" cy="80619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79"/>
                </a:lnSpc>
              </a:pPr>
              <a:r>
                <a:rPr lang="en-US" sz="2400" b="true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ulei</a:t>
              </a:r>
            </a:p>
          </p:txBody>
        </p:sp>
      </p:grpSp>
      <p:grpSp>
        <p:nvGrpSpPr>
          <p:cNvPr name="Group 33" id="33"/>
          <p:cNvGrpSpPr/>
          <p:nvPr/>
        </p:nvGrpSpPr>
        <p:grpSpPr>
          <a:xfrm rot="0">
            <a:off x="11932920" y="6446520"/>
            <a:ext cx="2880360" cy="576072"/>
            <a:chOff x="0" y="0"/>
            <a:chExt cx="3840480" cy="768096"/>
          </a:xfrm>
        </p:grpSpPr>
        <p:sp>
          <p:nvSpPr>
            <p:cNvPr name="Freeform 34" id="34"/>
            <p:cNvSpPr/>
            <p:nvPr/>
          </p:nvSpPr>
          <p:spPr>
            <a:xfrm flipH="false" flipV="false" rot="0">
              <a:off x="0" y="0"/>
              <a:ext cx="3840480" cy="768096"/>
            </a:xfrm>
            <a:custGeom>
              <a:avLst/>
              <a:gdLst/>
              <a:ahLst/>
              <a:cxnLst/>
              <a:rect r="r" b="b" t="t" l="l"/>
              <a:pathLst>
                <a:path h="768096" w="3840480">
                  <a:moveTo>
                    <a:pt x="0" y="128016"/>
                  </a:moveTo>
                  <a:cubicBezTo>
                    <a:pt x="0" y="57277"/>
                    <a:pt x="57277" y="0"/>
                    <a:pt x="128016" y="0"/>
                  </a:cubicBezTo>
                  <a:lnTo>
                    <a:pt x="3712464" y="0"/>
                  </a:lnTo>
                  <a:cubicBezTo>
                    <a:pt x="3783203" y="0"/>
                    <a:pt x="3840480" y="57277"/>
                    <a:pt x="3840480" y="128016"/>
                  </a:cubicBezTo>
                  <a:lnTo>
                    <a:pt x="3840480" y="640080"/>
                  </a:lnTo>
                  <a:cubicBezTo>
                    <a:pt x="3840480" y="710819"/>
                    <a:pt x="3783203" y="768096"/>
                    <a:pt x="3712464" y="768096"/>
                  </a:cubicBezTo>
                  <a:lnTo>
                    <a:pt x="128016" y="768096"/>
                  </a:lnTo>
                  <a:cubicBezTo>
                    <a:pt x="57277" y="768096"/>
                    <a:pt x="0" y="710819"/>
                    <a:pt x="0" y="640080"/>
                  </a:cubicBezTo>
                  <a:close/>
                </a:path>
              </a:pathLst>
            </a:custGeom>
            <a:solidFill>
              <a:srgbClr val="EE7066"/>
            </a:solidFill>
          </p:spPr>
        </p:sp>
        <p:sp>
          <p:nvSpPr>
            <p:cNvPr name="TextBox 35" id="35"/>
            <p:cNvSpPr txBox="true"/>
            <p:nvPr/>
          </p:nvSpPr>
          <p:spPr>
            <a:xfrm>
              <a:off x="0" y="-38100"/>
              <a:ext cx="3840480" cy="80619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79"/>
                </a:lnSpc>
              </a:pPr>
              <a:r>
                <a:rPr lang="en-US" sz="2400" b="true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făină albă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>
  <p:cSld>
    <p:bg>
      <p:bgPr>
        <a:solidFill>
          <a:srgbClr val="00206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6047720" y="-685800"/>
            <a:ext cx="3429000" cy="3429000"/>
            <a:chOff x="0" y="0"/>
            <a:chExt cx="4572000" cy="4572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72000" cy="4572000"/>
            </a:xfrm>
            <a:custGeom>
              <a:avLst/>
              <a:gdLst/>
              <a:ahLst/>
              <a:cxnLst/>
              <a:rect r="r" b="b" t="t" l="l"/>
              <a:pathLst>
                <a:path h="4572000" w="4572000">
                  <a:moveTo>
                    <a:pt x="0" y="2286000"/>
                  </a:moveTo>
                  <a:cubicBezTo>
                    <a:pt x="0" y="1023493"/>
                    <a:pt x="1023493" y="0"/>
                    <a:pt x="2286000" y="0"/>
                  </a:cubicBezTo>
                  <a:cubicBezTo>
                    <a:pt x="3548507" y="0"/>
                    <a:pt x="4572000" y="1023493"/>
                    <a:pt x="4572000" y="2286000"/>
                  </a:cubicBezTo>
                  <a:cubicBezTo>
                    <a:pt x="4572000" y="3548507"/>
                    <a:pt x="3548507" y="4572000"/>
                    <a:pt x="2286000" y="4572000"/>
                  </a:cubicBezTo>
                  <a:cubicBezTo>
                    <a:pt x="1023493" y="4572000"/>
                    <a:pt x="0" y="3548507"/>
                    <a:pt x="0" y="2286000"/>
                  </a:cubicBezTo>
                  <a:close/>
                </a:path>
              </a:pathLst>
            </a:custGeom>
            <a:solidFill>
              <a:srgbClr val="126870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-960120" y="8366760"/>
            <a:ext cx="2743200" cy="2743200"/>
            <a:chOff x="0" y="0"/>
            <a:chExt cx="3657600" cy="36576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657600" cy="3657600"/>
            </a:xfrm>
            <a:custGeom>
              <a:avLst/>
              <a:gdLst/>
              <a:ahLst/>
              <a:cxnLst/>
              <a:rect r="r" b="b" t="t" l="l"/>
              <a:pathLst>
                <a:path h="3657600" w="3657600">
                  <a:moveTo>
                    <a:pt x="0" y="1828800"/>
                  </a:moveTo>
                  <a:cubicBezTo>
                    <a:pt x="0" y="818769"/>
                    <a:pt x="818769" y="0"/>
                    <a:pt x="1828800" y="0"/>
                  </a:cubicBezTo>
                  <a:cubicBezTo>
                    <a:pt x="2838831" y="0"/>
                    <a:pt x="3657600" y="818769"/>
                    <a:pt x="3657600" y="1828800"/>
                  </a:cubicBezTo>
                  <a:cubicBezTo>
                    <a:pt x="3657600" y="2838831"/>
                    <a:pt x="2838831" y="3657600"/>
                    <a:pt x="1828800" y="3657600"/>
                  </a:cubicBezTo>
                  <a:cubicBezTo>
                    <a:pt x="818769" y="3657600"/>
                    <a:pt x="0" y="2838831"/>
                    <a:pt x="0" y="1828800"/>
                  </a:cubicBezTo>
                  <a:close/>
                </a:path>
              </a:pathLst>
            </a:custGeom>
            <a:solidFill>
              <a:srgbClr val="126870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14813280" y="8915400"/>
            <a:ext cx="1645920" cy="1645920"/>
            <a:chOff x="0" y="0"/>
            <a:chExt cx="2194560" cy="219456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194560" cy="2194560"/>
            </a:xfrm>
            <a:custGeom>
              <a:avLst/>
              <a:gdLst/>
              <a:ahLst/>
              <a:cxnLst/>
              <a:rect r="r" b="b" t="t" l="l"/>
              <a:pathLst>
                <a:path h="2194560" w="2194560">
                  <a:moveTo>
                    <a:pt x="0" y="1097280"/>
                  </a:moveTo>
                  <a:cubicBezTo>
                    <a:pt x="0" y="491236"/>
                    <a:pt x="491236" y="0"/>
                    <a:pt x="1097280" y="0"/>
                  </a:cubicBezTo>
                  <a:cubicBezTo>
                    <a:pt x="1703324" y="0"/>
                    <a:pt x="2194560" y="491236"/>
                    <a:pt x="2194560" y="1097280"/>
                  </a:cubicBezTo>
                  <a:cubicBezTo>
                    <a:pt x="2194560" y="1703324"/>
                    <a:pt x="1703324" y="2194560"/>
                    <a:pt x="1097280" y="2194560"/>
                  </a:cubicBezTo>
                  <a:cubicBezTo>
                    <a:pt x="491236" y="2194560"/>
                    <a:pt x="0" y="1703324"/>
                    <a:pt x="0" y="1097280"/>
                  </a:cubicBezTo>
                  <a:close/>
                </a:path>
              </a:pathLst>
            </a:custGeom>
            <a:solidFill>
              <a:srgbClr val="4CBEBE"/>
            </a:solidFill>
          </p:spPr>
        </p:sp>
      </p:grpSp>
      <p:sp>
        <p:nvSpPr>
          <p:cNvPr name="TextBox 8" id="8"/>
          <p:cNvSpPr txBox="true"/>
          <p:nvPr/>
        </p:nvSpPr>
        <p:spPr>
          <a:xfrm rot="0">
            <a:off x="1051560" y="548640"/>
            <a:ext cx="7582614" cy="9923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80"/>
              </a:lnSpc>
            </a:pPr>
            <a:r>
              <a:rPr lang="en-US" sz="5400" b="true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Regula celor 5 ingrediente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7255500" y="9686925"/>
            <a:ext cx="209540" cy="3295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980"/>
              </a:lnSpc>
            </a:pPr>
            <a:r>
              <a:rPr lang="en-US" sz="1650">
                <a:solidFill>
                  <a:srgbClr val="8BE0CD"/>
                </a:solidFill>
                <a:latin typeface="Calibri (MS)"/>
                <a:ea typeface="Calibri (MS)"/>
                <a:cs typeface="Calibri (MS)"/>
                <a:sym typeface="Calibri (MS)"/>
              </a:rPr>
              <a:t>4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078992" y="1743075"/>
            <a:ext cx="15316200" cy="7791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42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Cu cât lista e mai scurtă, cu atât e mai ușor de evaluat produsul.</a:t>
            </a:r>
          </a:p>
        </p:txBody>
      </p:sp>
      <p:grpSp>
        <p:nvGrpSpPr>
          <p:cNvPr name="Group 11" id="11"/>
          <p:cNvGrpSpPr/>
          <p:nvPr/>
        </p:nvGrpSpPr>
        <p:grpSpPr>
          <a:xfrm rot="0">
            <a:off x="1097280" y="3086100"/>
            <a:ext cx="9875520" cy="1069848"/>
            <a:chOff x="0" y="0"/>
            <a:chExt cx="13167360" cy="1426464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3167361" cy="1426464"/>
            </a:xfrm>
            <a:custGeom>
              <a:avLst/>
              <a:gdLst/>
              <a:ahLst/>
              <a:cxnLst/>
              <a:rect r="r" b="b" t="t" l="l"/>
              <a:pathLst>
                <a:path h="1426464" w="13167361">
                  <a:moveTo>
                    <a:pt x="0" y="237744"/>
                  </a:moveTo>
                  <a:cubicBezTo>
                    <a:pt x="0" y="106426"/>
                    <a:pt x="106426" y="0"/>
                    <a:pt x="237744" y="0"/>
                  </a:cubicBezTo>
                  <a:lnTo>
                    <a:pt x="12929616" y="0"/>
                  </a:lnTo>
                  <a:cubicBezTo>
                    <a:pt x="13060935" y="0"/>
                    <a:pt x="13167361" y="106426"/>
                    <a:pt x="13167361" y="237744"/>
                  </a:cubicBezTo>
                  <a:lnTo>
                    <a:pt x="13167361" y="1188720"/>
                  </a:lnTo>
                  <a:cubicBezTo>
                    <a:pt x="13167361" y="1320038"/>
                    <a:pt x="13060935" y="1426464"/>
                    <a:pt x="12929616" y="1426464"/>
                  </a:cubicBezTo>
                  <a:lnTo>
                    <a:pt x="237744" y="1426464"/>
                  </a:lnTo>
                  <a:cubicBezTo>
                    <a:pt x="106426" y="1426464"/>
                    <a:pt x="0" y="1320038"/>
                    <a:pt x="0" y="1188720"/>
                  </a:cubicBezTo>
                  <a:close/>
                </a:path>
              </a:pathLst>
            </a:custGeom>
            <a:solidFill>
              <a:srgbClr val="E0F7F5"/>
            </a:solid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1399032" y="3223260"/>
            <a:ext cx="754380" cy="754380"/>
            <a:chOff x="0" y="0"/>
            <a:chExt cx="1005840" cy="100584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005840" cy="1005840"/>
            </a:xfrm>
            <a:custGeom>
              <a:avLst/>
              <a:gdLst/>
              <a:ahLst/>
              <a:cxnLst/>
              <a:rect r="r" b="b" t="t" l="l"/>
              <a:pathLst>
                <a:path h="1005840" w="1005840">
                  <a:moveTo>
                    <a:pt x="0" y="502920"/>
                  </a:moveTo>
                  <a:cubicBezTo>
                    <a:pt x="0" y="225171"/>
                    <a:pt x="225171" y="0"/>
                    <a:pt x="502920" y="0"/>
                  </a:cubicBezTo>
                  <a:cubicBezTo>
                    <a:pt x="780669" y="0"/>
                    <a:pt x="1005840" y="225171"/>
                    <a:pt x="1005840" y="502920"/>
                  </a:cubicBezTo>
                  <a:cubicBezTo>
                    <a:pt x="1005840" y="780669"/>
                    <a:pt x="780669" y="1005840"/>
                    <a:pt x="502920" y="1005840"/>
                  </a:cubicBezTo>
                  <a:cubicBezTo>
                    <a:pt x="225171" y="1005840"/>
                    <a:pt x="0" y="780669"/>
                    <a:pt x="0" y="502920"/>
                  </a:cubicBezTo>
                  <a:close/>
                </a:path>
              </a:pathLst>
            </a:custGeom>
            <a:solidFill>
              <a:srgbClr val="EE7066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9525"/>
              <a:ext cx="1005840" cy="10153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5040"/>
                </a:lnSpc>
              </a:pPr>
              <a:r>
                <a:rPr lang="en-US" b="true" sz="4200" spc="148">
                  <a:solidFill>
                    <a:srgbClr val="FFFFFF"/>
                  </a:solidFill>
                  <a:latin typeface="Vollkorn Bold"/>
                  <a:ea typeface="Vollkorn Bold"/>
                  <a:cs typeface="Vollkorn Bold"/>
                  <a:sym typeface="Vollkorn Bold"/>
                </a:rPr>
                <a:t>×</a:t>
              </a:r>
            </a:p>
          </p:txBody>
        </p:sp>
      </p:grpSp>
      <p:sp>
        <p:nvSpPr>
          <p:cNvPr name="TextBox 16" id="16"/>
          <p:cNvSpPr txBox="true"/>
          <p:nvPr/>
        </p:nvSpPr>
        <p:spPr>
          <a:xfrm rot="0">
            <a:off x="2532888" y="3229737"/>
            <a:ext cx="4892040" cy="5753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3000" b="true">
                <a:solidFill>
                  <a:srgbClr val="12374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Grăsimi hidrogenate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7292340" y="3229737"/>
            <a:ext cx="3040380" cy="5753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600"/>
              </a:lnSpc>
            </a:pPr>
            <a:r>
              <a:rPr lang="en-US" sz="3000">
                <a:solidFill>
                  <a:srgbClr val="0A4E5B"/>
                </a:solidFill>
                <a:latin typeface="Calibri (MS)"/>
                <a:ea typeface="Calibri (MS)"/>
                <a:cs typeface="Calibri (MS)"/>
                <a:sym typeface="Calibri (MS)"/>
              </a:rPr>
              <a:t>trans</a:t>
            </a:r>
          </a:p>
        </p:txBody>
      </p:sp>
      <p:grpSp>
        <p:nvGrpSpPr>
          <p:cNvPr name="Group 18" id="18"/>
          <p:cNvGrpSpPr/>
          <p:nvPr/>
        </p:nvGrpSpPr>
        <p:grpSpPr>
          <a:xfrm rot="0">
            <a:off x="1097280" y="4457700"/>
            <a:ext cx="9875520" cy="1069848"/>
            <a:chOff x="0" y="0"/>
            <a:chExt cx="13167360" cy="1426464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3167361" cy="1426464"/>
            </a:xfrm>
            <a:custGeom>
              <a:avLst/>
              <a:gdLst/>
              <a:ahLst/>
              <a:cxnLst/>
              <a:rect r="r" b="b" t="t" l="l"/>
              <a:pathLst>
                <a:path h="1426464" w="13167361">
                  <a:moveTo>
                    <a:pt x="0" y="237744"/>
                  </a:moveTo>
                  <a:cubicBezTo>
                    <a:pt x="0" y="106426"/>
                    <a:pt x="106426" y="0"/>
                    <a:pt x="237744" y="0"/>
                  </a:cubicBezTo>
                  <a:lnTo>
                    <a:pt x="12929616" y="0"/>
                  </a:lnTo>
                  <a:cubicBezTo>
                    <a:pt x="13060935" y="0"/>
                    <a:pt x="13167361" y="106426"/>
                    <a:pt x="13167361" y="237744"/>
                  </a:cubicBezTo>
                  <a:lnTo>
                    <a:pt x="13167361" y="1188720"/>
                  </a:lnTo>
                  <a:cubicBezTo>
                    <a:pt x="13167361" y="1320038"/>
                    <a:pt x="13060935" y="1426464"/>
                    <a:pt x="12929616" y="1426464"/>
                  </a:cubicBezTo>
                  <a:lnTo>
                    <a:pt x="237744" y="1426464"/>
                  </a:lnTo>
                  <a:cubicBezTo>
                    <a:pt x="106426" y="1426464"/>
                    <a:pt x="0" y="1320038"/>
                    <a:pt x="0" y="1188720"/>
                  </a:cubicBezTo>
                  <a:close/>
                </a:path>
              </a:pathLst>
            </a:custGeom>
            <a:solidFill>
              <a:srgbClr val="E0F7F5"/>
            </a:solidFill>
          </p:spPr>
        </p:sp>
      </p:grpSp>
      <p:grpSp>
        <p:nvGrpSpPr>
          <p:cNvPr name="Group 20" id="20"/>
          <p:cNvGrpSpPr/>
          <p:nvPr/>
        </p:nvGrpSpPr>
        <p:grpSpPr>
          <a:xfrm rot="0">
            <a:off x="1399032" y="4594860"/>
            <a:ext cx="754380" cy="754380"/>
            <a:chOff x="0" y="0"/>
            <a:chExt cx="1005840" cy="100584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1005840" cy="1005840"/>
            </a:xfrm>
            <a:custGeom>
              <a:avLst/>
              <a:gdLst/>
              <a:ahLst/>
              <a:cxnLst/>
              <a:rect r="r" b="b" t="t" l="l"/>
              <a:pathLst>
                <a:path h="1005840" w="1005840">
                  <a:moveTo>
                    <a:pt x="0" y="502920"/>
                  </a:moveTo>
                  <a:cubicBezTo>
                    <a:pt x="0" y="225171"/>
                    <a:pt x="225171" y="0"/>
                    <a:pt x="502920" y="0"/>
                  </a:cubicBezTo>
                  <a:cubicBezTo>
                    <a:pt x="780669" y="0"/>
                    <a:pt x="1005840" y="225171"/>
                    <a:pt x="1005840" y="502920"/>
                  </a:cubicBezTo>
                  <a:cubicBezTo>
                    <a:pt x="1005840" y="780669"/>
                    <a:pt x="780669" y="1005840"/>
                    <a:pt x="502920" y="1005840"/>
                  </a:cubicBezTo>
                  <a:cubicBezTo>
                    <a:pt x="225171" y="1005840"/>
                    <a:pt x="0" y="780669"/>
                    <a:pt x="0" y="502920"/>
                  </a:cubicBezTo>
                  <a:close/>
                </a:path>
              </a:pathLst>
            </a:custGeom>
            <a:solidFill>
              <a:srgbClr val="EE7066"/>
            </a:solidFill>
          </p:spPr>
        </p:sp>
        <p:sp>
          <p:nvSpPr>
            <p:cNvPr name="TextBox 22" id="22"/>
            <p:cNvSpPr txBox="true"/>
            <p:nvPr/>
          </p:nvSpPr>
          <p:spPr>
            <a:xfrm>
              <a:off x="0" y="-9525"/>
              <a:ext cx="1005840" cy="10153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5040"/>
                </a:lnSpc>
              </a:pPr>
              <a:r>
                <a:rPr lang="en-US" b="true" sz="4200" spc="148">
                  <a:solidFill>
                    <a:srgbClr val="FFFFFF"/>
                  </a:solidFill>
                  <a:latin typeface="Vollkorn Bold"/>
                  <a:ea typeface="Vollkorn Bold"/>
                  <a:cs typeface="Vollkorn Bold"/>
                  <a:sym typeface="Vollkorn Bold"/>
                </a:rPr>
                <a:t>×</a:t>
              </a:r>
            </a:p>
          </p:txBody>
        </p:sp>
      </p:grpSp>
      <p:sp>
        <p:nvSpPr>
          <p:cNvPr name="TextBox 23" id="23"/>
          <p:cNvSpPr txBox="true"/>
          <p:nvPr/>
        </p:nvSpPr>
        <p:spPr>
          <a:xfrm rot="0">
            <a:off x="2532888" y="4601337"/>
            <a:ext cx="4892040" cy="5753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3000" b="true">
                <a:solidFill>
                  <a:srgbClr val="12374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Potențiatori de aromă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7292340" y="4601337"/>
            <a:ext cx="3040380" cy="5753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600"/>
              </a:lnSpc>
            </a:pPr>
            <a:r>
              <a:rPr lang="en-US" sz="3000">
                <a:solidFill>
                  <a:srgbClr val="0A4E5B"/>
                </a:solidFill>
                <a:latin typeface="Calibri (MS)"/>
                <a:ea typeface="Calibri (MS)"/>
                <a:cs typeface="Calibri (MS)"/>
                <a:sym typeface="Calibri (MS)"/>
              </a:rPr>
              <a:t>E621 / Glutamat</a:t>
            </a:r>
          </a:p>
        </p:txBody>
      </p:sp>
      <p:grpSp>
        <p:nvGrpSpPr>
          <p:cNvPr name="Group 25" id="25"/>
          <p:cNvGrpSpPr/>
          <p:nvPr/>
        </p:nvGrpSpPr>
        <p:grpSpPr>
          <a:xfrm rot="0">
            <a:off x="1097280" y="5829300"/>
            <a:ext cx="9875520" cy="1069848"/>
            <a:chOff x="0" y="0"/>
            <a:chExt cx="13167360" cy="1426464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13167361" cy="1426464"/>
            </a:xfrm>
            <a:custGeom>
              <a:avLst/>
              <a:gdLst/>
              <a:ahLst/>
              <a:cxnLst/>
              <a:rect r="r" b="b" t="t" l="l"/>
              <a:pathLst>
                <a:path h="1426464" w="13167361">
                  <a:moveTo>
                    <a:pt x="0" y="237744"/>
                  </a:moveTo>
                  <a:cubicBezTo>
                    <a:pt x="0" y="106426"/>
                    <a:pt x="106426" y="0"/>
                    <a:pt x="237744" y="0"/>
                  </a:cubicBezTo>
                  <a:lnTo>
                    <a:pt x="12929616" y="0"/>
                  </a:lnTo>
                  <a:cubicBezTo>
                    <a:pt x="13060935" y="0"/>
                    <a:pt x="13167361" y="106426"/>
                    <a:pt x="13167361" y="237744"/>
                  </a:cubicBezTo>
                  <a:lnTo>
                    <a:pt x="13167361" y="1188720"/>
                  </a:lnTo>
                  <a:cubicBezTo>
                    <a:pt x="13167361" y="1320038"/>
                    <a:pt x="13060935" y="1426464"/>
                    <a:pt x="12929616" y="1426464"/>
                  </a:cubicBezTo>
                  <a:lnTo>
                    <a:pt x="237744" y="1426464"/>
                  </a:lnTo>
                  <a:cubicBezTo>
                    <a:pt x="106426" y="1426464"/>
                    <a:pt x="0" y="1320038"/>
                    <a:pt x="0" y="1188720"/>
                  </a:cubicBezTo>
                  <a:close/>
                </a:path>
              </a:pathLst>
            </a:custGeom>
            <a:solidFill>
              <a:srgbClr val="E0F7F5"/>
            </a:solidFill>
          </p:spPr>
        </p:sp>
      </p:grpSp>
      <p:grpSp>
        <p:nvGrpSpPr>
          <p:cNvPr name="Group 27" id="27"/>
          <p:cNvGrpSpPr/>
          <p:nvPr/>
        </p:nvGrpSpPr>
        <p:grpSpPr>
          <a:xfrm rot="0">
            <a:off x="1399032" y="5966460"/>
            <a:ext cx="754380" cy="754380"/>
            <a:chOff x="0" y="0"/>
            <a:chExt cx="1005840" cy="1005840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1005840" cy="1005840"/>
            </a:xfrm>
            <a:custGeom>
              <a:avLst/>
              <a:gdLst/>
              <a:ahLst/>
              <a:cxnLst/>
              <a:rect r="r" b="b" t="t" l="l"/>
              <a:pathLst>
                <a:path h="1005840" w="1005840">
                  <a:moveTo>
                    <a:pt x="0" y="502920"/>
                  </a:moveTo>
                  <a:cubicBezTo>
                    <a:pt x="0" y="225171"/>
                    <a:pt x="225171" y="0"/>
                    <a:pt x="502920" y="0"/>
                  </a:cubicBezTo>
                  <a:cubicBezTo>
                    <a:pt x="780669" y="0"/>
                    <a:pt x="1005840" y="225171"/>
                    <a:pt x="1005840" y="502920"/>
                  </a:cubicBezTo>
                  <a:cubicBezTo>
                    <a:pt x="1005840" y="780669"/>
                    <a:pt x="780669" y="1005840"/>
                    <a:pt x="502920" y="1005840"/>
                  </a:cubicBezTo>
                  <a:cubicBezTo>
                    <a:pt x="225171" y="1005840"/>
                    <a:pt x="0" y="780669"/>
                    <a:pt x="0" y="502920"/>
                  </a:cubicBezTo>
                  <a:close/>
                </a:path>
              </a:pathLst>
            </a:custGeom>
            <a:solidFill>
              <a:srgbClr val="EE7066"/>
            </a:solidFill>
          </p:spPr>
        </p:sp>
        <p:sp>
          <p:nvSpPr>
            <p:cNvPr name="TextBox 29" id="29"/>
            <p:cNvSpPr txBox="true"/>
            <p:nvPr/>
          </p:nvSpPr>
          <p:spPr>
            <a:xfrm>
              <a:off x="0" y="-9525"/>
              <a:ext cx="1005840" cy="10153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5040"/>
                </a:lnSpc>
              </a:pPr>
              <a:r>
                <a:rPr lang="en-US" b="true" sz="4200" spc="148">
                  <a:solidFill>
                    <a:srgbClr val="FFFFFF"/>
                  </a:solidFill>
                  <a:latin typeface="Vollkorn Bold"/>
                  <a:ea typeface="Vollkorn Bold"/>
                  <a:cs typeface="Vollkorn Bold"/>
                  <a:sym typeface="Vollkorn Bold"/>
                </a:rPr>
                <a:t>×</a:t>
              </a:r>
            </a:p>
          </p:txBody>
        </p:sp>
      </p:grpSp>
      <p:sp>
        <p:nvSpPr>
          <p:cNvPr name="TextBox 30" id="30"/>
          <p:cNvSpPr txBox="true"/>
          <p:nvPr/>
        </p:nvSpPr>
        <p:spPr>
          <a:xfrm rot="0">
            <a:off x="2532888" y="5972937"/>
            <a:ext cx="4892040" cy="5753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3000" b="true">
                <a:solidFill>
                  <a:srgbClr val="12374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Coloranți artificiali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7292340" y="5972937"/>
            <a:ext cx="3040380" cy="5753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600"/>
              </a:lnSpc>
            </a:pPr>
            <a:r>
              <a:rPr lang="en-US" sz="3000">
                <a:solidFill>
                  <a:srgbClr val="0A4E5B"/>
                </a:solidFill>
                <a:latin typeface="Calibri (MS)"/>
                <a:ea typeface="Calibri (MS)"/>
                <a:cs typeface="Calibri (MS)"/>
                <a:sym typeface="Calibri (MS)"/>
              </a:rPr>
              <a:t>verifică lista</a:t>
            </a:r>
          </a:p>
        </p:txBody>
      </p:sp>
      <p:grpSp>
        <p:nvGrpSpPr>
          <p:cNvPr name="Group 32" id="32"/>
          <p:cNvGrpSpPr/>
          <p:nvPr/>
        </p:nvGrpSpPr>
        <p:grpSpPr>
          <a:xfrm rot="0">
            <a:off x="11590020" y="2948940"/>
            <a:ext cx="5417820" cy="4869180"/>
            <a:chOff x="0" y="0"/>
            <a:chExt cx="7223760" cy="6492240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7223760" cy="6492240"/>
            </a:xfrm>
            <a:custGeom>
              <a:avLst/>
              <a:gdLst/>
              <a:ahLst/>
              <a:cxnLst/>
              <a:rect r="r" b="b" t="t" l="l"/>
              <a:pathLst>
                <a:path h="6492240" w="7223760">
                  <a:moveTo>
                    <a:pt x="0" y="1082040"/>
                  </a:moveTo>
                  <a:cubicBezTo>
                    <a:pt x="0" y="484505"/>
                    <a:pt x="484505" y="0"/>
                    <a:pt x="1082040" y="0"/>
                  </a:cubicBezTo>
                  <a:lnTo>
                    <a:pt x="6141720" y="0"/>
                  </a:lnTo>
                  <a:cubicBezTo>
                    <a:pt x="6739382" y="0"/>
                    <a:pt x="7223760" y="484505"/>
                    <a:pt x="7223760" y="1082040"/>
                  </a:cubicBezTo>
                  <a:lnTo>
                    <a:pt x="7223760" y="5410200"/>
                  </a:lnTo>
                  <a:cubicBezTo>
                    <a:pt x="7223760" y="6007862"/>
                    <a:pt x="6739255" y="6492240"/>
                    <a:pt x="6141720" y="6492240"/>
                  </a:cubicBezTo>
                  <a:lnTo>
                    <a:pt x="1082040" y="6492240"/>
                  </a:lnTo>
                  <a:cubicBezTo>
                    <a:pt x="484505" y="6492240"/>
                    <a:pt x="0" y="6007735"/>
                    <a:pt x="0" y="5410200"/>
                  </a:cubicBezTo>
                  <a:close/>
                </a:path>
              </a:pathLst>
            </a:custGeom>
            <a:solidFill>
              <a:srgbClr val="8BE0CD"/>
            </a:solidFill>
          </p:spPr>
        </p:sp>
      </p:grpSp>
      <p:sp>
        <p:nvSpPr>
          <p:cNvPr name="TextBox 34" id="34"/>
          <p:cNvSpPr txBox="true"/>
          <p:nvPr/>
        </p:nvSpPr>
        <p:spPr>
          <a:xfrm rot="0">
            <a:off x="12161520" y="3533775"/>
            <a:ext cx="4206240" cy="7029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b="true" sz="4200" spc="148">
                <a:solidFill>
                  <a:srgbClr val="123740"/>
                </a:solidFill>
                <a:latin typeface="Vollkorn Bold"/>
                <a:ea typeface="Vollkorn Bold"/>
                <a:cs typeface="Vollkorn Bold"/>
                <a:sym typeface="Vollkorn Bold"/>
              </a:rPr>
              <a:t>⚡ Sfat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12264390" y="4131993"/>
            <a:ext cx="4069080" cy="23487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759"/>
              </a:lnSpc>
            </a:pPr>
            <a:r>
              <a:rPr lang="en-US" sz="4800" b="true">
                <a:solidFill>
                  <a:srgbClr val="12374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Nu cumpăra ce nu poți</a:t>
            </a:r>
          </a:p>
          <a:p>
            <a:pPr algn="ctr">
              <a:lnSpc>
                <a:spcPts val="5759"/>
              </a:lnSpc>
            </a:pPr>
            <a:r>
              <a:rPr lang="en-US" sz="4800" b="true">
                <a:solidFill>
                  <a:srgbClr val="12374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pronunța ușor.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12092940" y="6659880"/>
            <a:ext cx="4274820" cy="8238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79"/>
              </a:lnSpc>
            </a:pPr>
            <a:r>
              <a:rPr lang="en-US" sz="2400">
                <a:solidFill>
                  <a:srgbClr val="0A4E5B"/>
                </a:solidFill>
                <a:latin typeface="Calibri (MS)"/>
                <a:ea typeface="Calibri (MS)"/>
                <a:cs typeface="Calibri (MS)"/>
                <a:sym typeface="Calibri (MS)"/>
              </a:rPr>
              <a:t>(Folosește regula ca filtru rapid, nu ca singur criteriu.)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>
  <p:cSld>
    <p:bg>
      <p:bgPr>
        <a:solidFill>
          <a:srgbClr val="00206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6047720" y="-685800"/>
            <a:ext cx="3429000" cy="3429000"/>
            <a:chOff x="0" y="0"/>
            <a:chExt cx="4572000" cy="4572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72000" cy="4572000"/>
            </a:xfrm>
            <a:custGeom>
              <a:avLst/>
              <a:gdLst/>
              <a:ahLst/>
              <a:cxnLst/>
              <a:rect r="r" b="b" t="t" l="l"/>
              <a:pathLst>
                <a:path h="4572000" w="4572000">
                  <a:moveTo>
                    <a:pt x="0" y="2286000"/>
                  </a:moveTo>
                  <a:cubicBezTo>
                    <a:pt x="0" y="1023493"/>
                    <a:pt x="1023493" y="0"/>
                    <a:pt x="2286000" y="0"/>
                  </a:cubicBezTo>
                  <a:cubicBezTo>
                    <a:pt x="3548507" y="0"/>
                    <a:pt x="4572000" y="1023493"/>
                    <a:pt x="4572000" y="2286000"/>
                  </a:cubicBezTo>
                  <a:cubicBezTo>
                    <a:pt x="4572000" y="3548507"/>
                    <a:pt x="3548507" y="4572000"/>
                    <a:pt x="2286000" y="4572000"/>
                  </a:cubicBezTo>
                  <a:cubicBezTo>
                    <a:pt x="1023493" y="4572000"/>
                    <a:pt x="0" y="3548507"/>
                    <a:pt x="0" y="2286000"/>
                  </a:cubicBezTo>
                  <a:close/>
                </a:path>
              </a:pathLst>
            </a:custGeom>
            <a:solidFill>
              <a:srgbClr val="126870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-960120" y="8366760"/>
            <a:ext cx="2743200" cy="2743200"/>
            <a:chOff x="0" y="0"/>
            <a:chExt cx="3657600" cy="36576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657600" cy="3657600"/>
            </a:xfrm>
            <a:custGeom>
              <a:avLst/>
              <a:gdLst/>
              <a:ahLst/>
              <a:cxnLst/>
              <a:rect r="r" b="b" t="t" l="l"/>
              <a:pathLst>
                <a:path h="3657600" w="3657600">
                  <a:moveTo>
                    <a:pt x="0" y="1828800"/>
                  </a:moveTo>
                  <a:cubicBezTo>
                    <a:pt x="0" y="818769"/>
                    <a:pt x="818769" y="0"/>
                    <a:pt x="1828800" y="0"/>
                  </a:cubicBezTo>
                  <a:cubicBezTo>
                    <a:pt x="2838831" y="0"/>
                    <a:pt x="3657600" y="818769"/>
                    <a:pt x="3657600" y="1828800"/>
                  </a:cubicBezTo>
                  <a:cubicBezTo>
                    <a:pt x="3657600" y="2838831"/>
                    <a:pt x="2838831" y="3657600"/>
                    <a:pt x="1828800" y="3657600"/>
                  </a:cubicBezTo>
                  <a:cubicBezTo>
                    <a:pt x="818769" y="3657600"/>
                    <a:pt x="0" y="2838831"/>
                    <a:pt x="0" y="1828800"/>
                  </a:cubicBezTo>
                  <a:close/>
                </a:path>
              </a:pathLst>
            </a:custGeom>
            <a:solidFill>
              <a:srgbClr val="126870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14813280" y="8915400"/>
            <a:ext cx="1645920" cy="1645920"/>
            <a:chOff x="0" y="0"/>
            <a:chExt cx="2194560" cy="219456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194560" cy="2194560"/>
            </a:xfrm>
            <a:custGeom>
              <a:avLst/>
              <a:gdLst/>
              <a:ahLst/>
              <a:cxnLst/>
              <a:rect r="r" b="b" t="t" l="l"/>
              <a:pathLst>
                <a:path h="2194560" w="2194560">
                  <a:moveTo>
                    <a:pt x="0" y="1097280"/>
                  </a:moveTo>
                  <a:cubicBezTo>
                    <a:pt x="0" y="491236"/>
                    <a:pt x="491236" y="0"/>
                    <a:pt x="1097280" y="0"/>
                  </a:cubicBezTo>
                  <a:cubicBezTo>
                    <a:pt x="1703324" y="0"/>
                    <a:pt x="2194560" y="491236"/>
                    <a:pt x="2194560" y="1097280"/>
                  </a:cubicBezTo>
                  <a:cubicBezTo>
                    <a:pt x="2194560" y="1703324"/>
                    <a:pt x="1703324" y="2194560"/>
                    <a:pt x="1097280" y="2194560"/>
                  </a:cubicBezTo>
                  <a:cubicBezTo>
                    <a:pt x="491236" y="2194560"/>
                    <a:pt x="0" y="1703324"/>
                    <a:pt x="0" y="1097280"/>
                  </a:cubicBezTo>
                  <a:close/>
                </a:path>
              </a:pathLst>
            </a:custGeom>
            <a:solidFill>
              <a:srgbClr val="4CBEBE"/>
            </a:solidFill>
          </p:spPr>
        </p:sp>
      </p:grpSp>
      <p:sp>
        <p:nvSpPr>
          <p:cNvPr name="TextBox 8" id="8"/>
          <p:cNvSpPr txBox="true"/>
          <p:nvPr/>
        </p:nvSpPr>
        <p:spPr>
          <a:xfrm rot="0">
            <a:off x="1051560" y="548640"/>
            <a:ext cx="10289124" cy="9923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80"/>
              </a:lnSpc>
            </a:pPr>
            <a:r>
              <a:rPr lang="en-US" sz="5400" b="true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Zahărul are multe nume alternative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7262719" y="9686925"/>
            <a:ext cx="202321" cy="3295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980"/>
              </a:lnSpc>
            </a:pPr>
            <a:r>
              <a:rPr lang="en-US" sz="1650">
                <a:solidFill>
                  <a:srgbClr val="8BE0CD"/>
                </a:solidFill>
                <a:latin typeface="Calibri (MS)"/>
                <a:ea typeface="Calibri (MS)"/>
                <a:cs typeface="Calibri (MS)"/>
                <a:sym typeface="Calibri (MS)"/>
              </a:rPr>
              <a:t>5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078992" y="1743075"/>
            <a:ext cx="15453360" cy="7791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42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Producătorii pot folosi denumiri tehnice pentru zaharurile adăugate.</a:t>
            </a:r>
          </a:p>
        </p:txBody>
      </p:sp>
      <p:grpSp>
        <p:nvGrpSpPr>
          <p:cNvPr name="Group 11" id="11"/>
          <p:cNvGrpSpPr/>
          <p:nvPr/>
        </p:nvGrpSpPr>
        <p:grpSpPr>
          <a:xfrm rot="0">
            <a:off x="9291095" y="8740111"/>
            <a:ext cx="6309360" cy="1234440"/>
            <a:chOff x="0" y="0"/>
            <a:chExt cx="8412480" cy="164592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8412480" cy="1645920"/>
            </a:xfrm>
            <a:custGeom>
              <a:avLst/>
              <a:gdLst/>
              <a:ahLst/>
              <a:cxnLst/>
              <a:rect r="r" b="b" t="t" l="l"/>
              <a:pathLst>
                <a:path h="1645920" w="8412480">
                  <a:moveTo>
                    <a:pt x="0" y="274320"/>
                  </a:moveTo>
                  <a:cubicBezTo>
                    <a:pt x="0" y="122809"/>
                    <a:pt x="122809" y="0"/>
                    <a:pt x="274320" y="0"/>
                  </a:cubicBezTo>
                  <a:lnTo>
                    <a:pt x="8138160" y="0"/>
                  </a:lnTo>
                  <a:cubicBezTo>
                    <a:pt x="8289671" y="0"/>
                    <a:pt x="8412480" y="122809"/>
                    <a:pt x="8412480" y="274320"/>
                  </a:cubicBezTo>
                  <a:lnTo>
                    <a:pt x="8412480" y="1371600"/>
                  </a:lnTo>
                  <a:cubicBezTo>
                    <a:pt x="8412480" y="1523111"/>
                    <a:pt x="8289671" y="1645920"/>
                    <a:pt x="8138160" y="1645920"/>
                  </a:cubicBezTo>
                  <a:lnTo>
                    <a:pt x="274320" y="1645920"/>
                  </a:lnTo>
                  <a:cubicBezTo>
                    <a:pt x="122809" y="1645920"/>
                    <a:pt x="0" y="1523111"/>
                    <a:pt x="0" y="1371600"/>
                  </a:cubicBezTo>
                  <a:close/>
                </a:path>
              </a:pathLst>
            </a:custGeom>
            <a:solidFill>
              <a:srgbClr val="FFBE5C"/>
            </a:solidFill>
          </p:spPr>
        </p:sp>
      </p:grpSp>
      <p:sp>
        <p:nvSpPr>
          <p:cNvPr name="TextBox 13" id="13"/>
          <p:cNvSpPr txBox="true"/>
          <p:nvPr/>
        </p:nvSpPr>
        <p:spPr>
          <a:xfrm rot="0">
            <a:off x="9284141" y="8719156"/>
            <a:ext cx="6224873" cy="12217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20"/>
              </a:lnSpc>
            </a:pPr>
            <a:r>
              <a:rPr lang="en-US" b="true" sz="3600" i="true">
                <a:solidFill>
                  <a:srgbClr val="123740"/>
                </a:solidFill>
                <a:latin typeface="Calibri (MS) Bold Italics"/>
                <a:ea typeface="Calibri (MS) Bold Italics"/>
                <a:cs typeface="Calibri (MS) Bold Italics"/>
                <a:sym typeface="Calibri (MS) Bold Italics"/>
              </a:rPr>
              <a:t>Sfat: dacă vezi 3 tipuri de zahăr,</a:t>
            </a:r>
          </a:p>
          <a:p>
            <a:pPr algn="ctr">
              <a:lnSpc>
                <a:spcPts val="4320"/>
              </a:lnSpc>
            </a:pPr>
            <a:r>
              <a:rPr lang="en-US" b="true" sz="3600" i="true">
                <a:solidFill>
                  <a:srgbClr val="123740"/>
                </a:solidFill>
                <a:latin typeface="Calibri (MS) Bold Italics"/>
                <a:ea typeface="Calibri (MS) Bold Italics"/>
                <a:cs typeface="Calibri (MS) Bold Italics"/>
                <a:sym typeface="Calibri (MS) Bold Italics"/>
              </a:rPr>
              <a:t>lasă produsul pe raft.</a:t>
            </a:r>
          </a:p>
        </p:txBody>
      </p:sp>
      <p:grpSp>
        <p:nvGrpSpPr>
          <p:cNvPr name="Group 14" id="14"/>
          <p:cNvGrpSpPr/>
          <p:nvPr/>
        </p:nvGrpSpPr>
        <p:grpSpPr>
          <a:xfrm rot="0">
            <a:off x="5356012" y="3152461"/>
            <a:ext cx="2610517" cy="946966"/>
            <a:chOff x="0" y="0"/>
            <a:chExt cx="3480689" cy="1262621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3480689" cy="1262634"/>
            </a:xfrm>
            <a:custGeom>
              <a:avLst/>
              <a:gdLst/>
              <a:ahLst/>
              <a:cxnLst/>
              <a:rect r="r" b="b" t="t" l="l"/>
              <a:pathLst>
                <a:path h="1262634" w="3480689">
                  <a:moveTo>
                    <a:pt x="0" y="210439"/>
                  </a:moveTo>
                  <a:cubicBezTo>
                    <a:pt x="0" y="94234"/>
                    <a:pt x="94234" y="0"/>
                    <a:pt x="210439" y="0"/>
                  </a:cubicBezTo>
                  <a:lnTo>
                    <a:pt x="3270250" y="0"/>
                  </a:lnTo>
                  <a:cubicBezTo>
                    <a:pt x="3386455" y="0"/>
                    <a:pt x="3480689" y="94234"/>
                    <a:pt x="3480689" y="210439"/>
                  </a:cubicBezTo>
                  <a:lnTo>
                    <a:pt x="3480689" y="1052195"/>
                  </a:lnTo>
                  <a:cubicBezTo>
                    <a:pt x="3480689" y="1168400"/>
                    <a:pt x="3386455" y="1262634"/>
                    <a:pt x="3270250" y="1262634"/>
                  </a:cubicBezTo>
                  <a:lnTo>
                    <a:pt x="210439" y="1262634"/>
                  </a:lnTo>
                  <a:cubicBezTo>
                    <a:pt x="94234" y="1262634"/>
                    <a:pt x="0" y="1168400"/>
                    <a:pt x="0" y="1052195"/>
                  </a:cubicBezTo>
                  <a:close/>
                </a:path>
              </a:pathLst>
            </a:custGeom>
            <a:solidFill>
              <a:srgbClr val="8BE0CD"/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66675"/>
              <a:ext cx="3480689" cy="132929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00"/>
                </a:lnSpc>
              </a:pPr>
              <a:r>
                <a:rPr lang="en-US" sz="3000" b="true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Maltoză</a:t>
              </a: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9909810" y="3381270"/>
            <a:ext cx="2610517" cy="946966"/>
            <a:chOff x="0" y="0"/>
            <a:chExt cx="3480689" cy="1262621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3480689" cy="1262634"/>
            </a:xfrm>
            <a:custGeom>
              <a:avLst/>
              <a:gdLst/>
              <a:ahLst/>
              <a:cxnLst/>
              <a:rect r="r" b="b" t="t" l="l"/>
              <a:pathLst>
                <a:path h="1262634" w="3480689">
                  <a:moveTo>
                    <a:pt x="0" y="210439"/>
                  </a:moveTo>
                  <a:cubicBezTo>
                    <a:pt x="0" y="94234"/>
                    <a:pt x="94234" y="0"/>
                    <a:pt x="210439" y="0"/>
                  </a:cubicBezTo>
                  <a:lnTo>
                    <a:pt x="3270250" y="0"/>
                  </a:lnTo>
                  <a:cubicBezTo>
                    <a:pt x="3386455" y="0"/>
                    <a:pt x="3480689" y="94234"/>
                    <a:pt x="3480689" y="210439"/>
                  </a:cubicBezTo>
                  <a:lnTo>
                    <a:pt x="3480689" y="1052195"/>
                  </a:lnTo>
                  <a:cubicBezTo>
                    <a:pt x="3480689" y="1168400"/>
                    <a:pt x="3386455" y="1262634"/>
                    <a:pt x="3270250" y="1262634"/>
                  </a:cubicBezTo>
                  <a:lnTo>
                    <a:pt x="210439" y="1262634"/>
                  </a:lnTo>
                  <a:cubicBezTo>
                    <a:pt x="94234" y="1262634"/>
                    <a:pt x="0" y="1168400"/>
                    <a:pt x="0" y="1052195"/>
                  </a:cubicBezTo>
                  <a:close/>
                </a:path>
              </a:pathLst>
            </a:custGeom>
            <a:solidFill>
              <a:srgbClr val="8BE0CD"/>
            </a:solidFill>
          </p:spPr>
        </p:sp>
        <p:sp>
          <p:nvSpPr>
            <p:cNvPr name="TextBox 19" id="19"/>
            <p:cNvSpPr txBox="true"/>
            <p:nvPr/>
          </p:nvSpPr>
          <p:spPr>
            <a:xfrm>
              <a:off x="0" y="-66675"/>
              <a:ext cx="3480689" cy="132929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00"/>
                </a:lnSpc>
              </a:pPr>
              <a:r>
                <a:rPr lang="en-US" sz="3000" b="true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Sucroză</a:t>
              </a: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4163987" y="5036791"/>
            <a:ext cx="2610517" cy="946966"/>
            <a:chOff x="0" y="0"/>
            <a:chExt cx="3480689" cy="1262621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3480689" cy="1262634"/>
            </a:xfrm>
            <a:custGeom>
              <a:avLst/>
              <a:gdLst/>
              <a:ahLst/>
              <a:cxnLst/>
              <a:rect r="r" b="b" t="t" l="l"/>
              <a:pathLst>
                <a:path h="1262634" w="3480689">
                  <a:moveTo>
                    <a:pt x="0" y="210439"/>
                  </a:moveTo>
                  <a:cubicBezTo>
                    <a:pt x="0" y="94234"/>
                    <a:pt x="94234" y="0"/>
                    <a:pt x="210439" y="0"/>
                  </a:cubicBezTo>
                  <a:lnTo>
                    <a:pt x="3270250" y="0"/>
                  </a:lnTo>
                  <a:cubicBezTo>
                    <a:pt x="3386455" y="0"/>
                    <a:pt x="3480689" y="94234"/>
                    <a:pt x="3480689" y="210439"/>
                  </a:cubicBezTo>
                  <a:lnTo>
                    <a:pt x="3480689" y="1052195"/>
                  </a:lnTo>
                  <a:cubicBezTo>
                    <a:pt x="3480689" y="1168400"/>
                    <a:pt x="3386455" y="1262634"/>
                    <a:pt x="3270250" y="1262634"/>
                  </a:cubicBezTo>
                  <a:lnTo>
                    <a:pt x="210439" y="1262634"/>
                  </a:lnTo>
                  <a:cubicBezTo>
                    <a:pt x="94234" y="1262634"/>
                    <a:pt x="0" y="1168400"/>
                    <a:pt x="0" y="1052195"/>
                  </a:cubicBezTo>
                  <a:close/>
                </a:path>
              </a:pathLst>
            </a:custGeom>
            <a:solidFill>
              <a:srgbClr val="8BE0CD"/>
            </a:solidFill>
          </p:spPr>
        </p:sp>
        <p:sp>
          <p:nvSpPr>
            <p:cNvPr name="TextBox 22" id="22"/>
            <p:cNvSpPr txBox="true"/>
            <p:nvPr/>
          </p:nvSpPr>
          <p:spPr>
            <a:xfrm>
              <a:off x="0" y="-66675"/>
              <a:ext cx="3480689" cy="132929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00"/>
                </a:lnSpc>
              </a:pPr>
              <a:r>
                <a:rPr lang="en-US" sz="3000" b="true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Dextroză</a:t>
              </a: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7196423" y="6202966"/>
            <a:ext cx="2816257" cy="1266044"/>
            <a:chOff x="0" y="0"/>
            <a:chExt cx="3755009" cy="1688059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3755009" cy="1687957"/>
            </a:xfrm>
            <a:custGeom>
              <a:avLst/>
              <a:gdLst/>
              <a:ahLst/>
              <a:cxnLst/>
              <a:rect r="r" b="b" t="t" l="l"/>
              <a:pathLst>
                <a:path h="1687957" w="3755009">
                  <a:moveTo>
                    <a:pt x="0" y="281305"/>
                  </a:moveTo>
                  <a:cubicBezTo>
                    <a:pt x="0" y="125984"/>
                    <a:pt x="125984" y="0"/>
                    <a:pt x="281305" y="0"/>
                  </a:cubicBezTo>
                  <a:lnTo>
                    <a:pt x="3473704" y="0"/>
                  </a:lnTo>
                  <a:cubicBezTo>
                    <a:pt x="3629152" y="0"/>
                    <a:pt x="3755009" y="125984"/>
                    <a:pt x="3755009" y="281305"/>
                  </a:cubicBezTo>
                  <a:lnTo>
                    <a:pt x="3755009" y="1406652"/>
                  </a:lnTo>
                  <a:cubicBezTo>
                    <a:pt x="3755009" y="1562100"/>
                    <a:pt x="3629025" y="1687957"/>
                    <a:pt x="3473704" y="1687957"/>
                  </a:cubicBezTo>
                  <a:lnTo>
                    <a:pt x="281305" y="1687957"/>
                  </a:lnTo>
                  <a:cubicBezTo>
                    <a:pt x="125984" y="1688084"/>
                    <a:pt x="0" y="1562100"/>
                    <a:pt x="0" y="1406652"/>
                  </a:cubicBezTo>
                  <a:close/>
                </a:path>
              </a:pathLst>
            </a:custGeom>
            <a:solidFill>
              <a:srgbClr val="8BE0CD"/>
            </a:solidFill>
          </p:spPr>
        </p:sp>
        <p:sp>
          <p:nvSpPr>
            <p:cNvPr name="TextBox 25" id="25"/>
            <p:cNvSpPr txBox="true"/>
            <p:nvPr/>
          </p:nvSpPr>
          <p:spPr>
            <a:xfrm>
              <a:off x="0" y="-66675"/>
              <a:ext cx="3755009" cy="175473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00"/>
                </a:lnSpc>
              </a:pPr>
              <a:r>
                <a:rPr lang="en-US" sz="3000" b="true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Concentrat de suc de fructe</a:t>
              </a:r>
            </a:p>
          </p:txBody>
        </p:sp>
      </p:grpSp>
      <p:grpSp>
        <p:nvGrpSpPr>
          <p:cNvPr name="Group 26" id="26"/>
          <p:cNvGrpSpPr/>
          <p:nvPr/>
        </p:nvGrpSpPr>
        <p:grpSpPr>
          <a:xfrm rot="0">
            <a:off x="10434599" y="5022237"/>
            <a:ext cx="3245625" cy="1266044"/>
            <a:chOff x="0" y="0"/>
            <a:chExt cx="4327500" cy="1688059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4327398" cy="1687957"/>
            </a:xfrm>
            <a:custGeom>
              <a:avLst/>
              <a:gdLst/>
              <a:ahLst/>
              <a:cxnLst/>
              <a:rect r="r" b="b" t="t" l="l"/>
              <a:pathLst>
                <a:path h="1687957" w="4327398">
                  <a:moveTo>
                    <a:pt x="0" y="281305"/>
                  </a:moveTo>
                  <a:cubicBezTo>
                    <a:pt x="0" y="125984"/>
                    <a:pt x="125984" y="0"/>
                    <a:pt x="281305" y="0"/>
                  </a:cubicBezTo>
                  <a:lnTo>
                    <a:pt x="4046093" y="0"/>
                  </a:lnTo>
                  <a:cubicBezTo>
                    <a:pt x="4201541" y="0"/>
                    <a:pt x="4327398" y="125984"/>
                    <a:pt x="4327398" y="281305"/>
                  </a:cubicBezTo>
                  <a:lnTo>
                    <a:pt x="4327398" y="1406652"/>
                  </a:lnTo>
                  <a:cubicBezTo>
                    <a:pt x="4327398" y="1562100"/>
                    <a:pt x="4201414" y="1687957"/>
                    <a:pt x="4046093" y="1687957"/>
                  </a:cubicBezTo>
                  <a:lnTo>
                    <a:pt x="281305" y="1687957"/>
                  </a:lnTo>
                  <a:cubicBezTo>
                    <a:pt x="125984" y="1688084"/>
                    <a:pt x="0" y="1562100"/>
                    <a:pt x="0" y="1406652"/>
                  </a:cubicBezTo>
                  <a:close/>
                </a:path>
              </a:pathLst>
            </a:custGeom>
            <a:solidFill>
              <a:srgbClr val="8BE0CD"/>
            </a:solidFill>
          </p:spPr>
        </p:sp>
        <p:sp>
          <p:nvSpPr>
            <p:cNvPr name="TextBox 28" id="28"/>
            <p:cNvSpPr txBox="true"/>
            <p:nvPr/>
          </p:nvSpPr>
          <p:spPr>
            <a:xfrm>
              <a:off x="0" y="-66675"/>
              <a:ext cx="4327500" cy="175473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00"/>
                </a:lnSpc>
              </a:pPr>
              <a:r>
                <a:rPr lang="en-US" sz="3000" b="true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Sirop de porumb / fructoză</a:t>
              </a:r>
            </a:p>
          </p:txBody>
        </p:sp>
      </p:grpSp>
      <p:grpSp>
        <p:nvGrpSpPr>
          <p:cNvPr name="Group 29" id="29"/>
          <p:cNvGrpSpPr/>
          <p:nvPr/>
        </p:nvGrpSpPr>
        <p:grpSpPr>
          <a:xfrm rot="0">
            <a:off x="7299293" y="4254179"/>
            <a:ext cx="2610517" cy="1506541"/>
            <a:chOff x="0" y="0"/>
            <a:chExt cx="3480689" cy="2008721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3480562" cy="2008632"/>
            </a:xfrm>
            <a:custGeom>
              <a:avLst/>
              <a:gdLst/>
              <a:ahLst/>
              <a:cxnLst/>
              <a:rect r="r" b="b" t="t" l="l"/>
              <a:pathLst>
                <a:path h="2008632" w="3480562">
                  <a:moveTo>
                    <a:pt x="0" y="1004316"/>
                  </a:moveTo>
                  <a:cubicBezTo>
                    <a:pt x="0" y="449707"/>
                    <a:pt x="449707" y="0"/>
                    <a:pt x="1004316" y="0"/>
                  </a:cubicBezTo>
                  <a:lnTo>
                    <a:pt x="2476246" y="0"/>
                  </a:lnTo>
                  <a:cubicBezTo>
                    <a:pt x="3030982" y="0"/>
                    <a:pt x="3480562" y="449707"/>
                    <a:pt x="3480562" y="1004316"/>
                  </a:cubicBezTo>
                  <a:cubicBezTo>
                    <a:pt x="3480562" y="1558925"/>
                    <a:pt x="3030855" y="2008632"/>
                    <a:pt x="2476246" y="2008632"/>
                  </a:cubicBezTo>
                  <a:lnTo>
                    <a:pt x="1004316" y="2008632"/>
                  </a:lnTo>
                  <a:cubicBezTo>
                    <a:pt x="449707" y="2008759"/>
                    <a:pt x="0" y="1559052"/>
                    <a:pt x="0" y="1004316"/>
                  </a:cubicBezTo>
                  <a:close/>
                </a:path>
              </a:pathLst>
            </a:custGeom>
            <a:solidFill>
              <a:srgbClr val="FFC000"/>
            </a:solidFill>
          </p:spPr>
        </p:sp>
        <p:sp>
          <p:nvSpPr>
            <p:cNvPr name="TextBox 31" id="31"/>
            <p:cNvSpPr txBox="true"/>
            <p:nvPr/>
          </p:nvSpPr>
          <p:spPr>
            <a:xfrm>
              <a:off x="0" y="-85725"/>
              <a:ext cx="3480689" cy="209444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5759"/>
                </a:lnSpc>
              </a:pPr>
              <a:r>
                <a:rPr lang="en-US" sz="4800" b="true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ZAHĂR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>
  <p:cSld>
    <p:bg>
      <p:bgPr>
        <a:solidFill>
          <a:srgbClr val="00206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6047720" y="-685800"/>
            <a:ext cx="3429000" cy="3429000"/>
            <a:chOff x="0" y="0"/>
            <a:chExt cx="4572000" cy="4572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72000" cy="4572000"/>
            </a:xfrm>
            <a:custGeom>
              <a:avLst/>
              <a:gdLst/>
              <a:ahLst/>
              <a:cxnLst/>
              <a:rect r="r" b="b" t="t" l="l"/>
              <a:pathLst>
                <a:path h="4572000" w="4572000">
                  <a:moveTo>
                    <a:pt x="0" y="2286000"/>
                  </a:moveTo>
                  <a:cubicBezTo>
                    <a:pt x="0" y="1023493"/>
                    <a:pt x="1023493" y="0"/>
                    <a:pt x="2286000" y="0"/>
                  </a:cubicBezTo>
                  <a:cubicBezTo>
                    <a:pt x="3548507" y="0"/>
                    <a:pt x="4572000" y="1023493"/>
                    <a:pt x="4572000" y="2286000"/>
                  </a:cubicBezTo>
                  <a:cubicBezTo>
                    <a:pt x="4572000" y="3548507"/>
                    <a:pt x="3548507" y="4572000"/>
                    <a:pt x="2286000" y="4572000"/>
                  </a:cubicBezTo>
                  <a:cubicBezTo>
                    <a:pt x="1023493" y="4572000"/>
                    <a:pt x="0" y="3548507"/>
                    <a:pt x="0" y="2286000"/>
                  </a:cubicBezTo>
                  <a:close/>
                </a:path>
              </a:pathLst>
            </a:custGeom>
            <a:solidFill>
              <a:srgbClr val="126870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-960120" y="8366760"/>
            <a:ext cx="2743200" cy="2743200"/>
            <a:chOff x="0" y="0"/>
            <a:chExt cx="3657600" cy="36576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657600" cy="3657600"/>
            </a:xfrm>
            <a:custGeom>
              <a:avLst/>
              <a:gdLst/>
              <a:ahLst/>
              <a:cxnLst/>
              <a:rect r="r" b="b" t="t" l="l"/>
              <a:pathLst>
                <a:path h="3657600" w="3657600">
                  <a:moveTo>
                    <a:pt x="0" y="1828800"/>
                  </a:moveTo>
                  <a:cubicBezTo>
                    <a:pt x="0" y="818769"/>
                    <a:pt x="818769" y="0"/>
                    <a:pt x="1828800" y="0"/>
                  </a:cubicBezTo>
                  <a:cubicBezTo>
                    <a:pt x="2838831" y="0"/>
                    <a:pt x="3657600" y="818769"/>
                    <a:pt x="3657600" y="1828800"/>
                  </a:cubicBezTo>
                  <a:cubicBezTo>
                    <a:pt x="3657600" y="2838831"/>
                    <a:pt x="2838831" y="3657600"/>
                    <a:pt x="1828800" y="3657600"/>
                  </a:cubicBezTo>
                  <a:cubicBezTo>
                    <a:pt x="818769" y="3657600"/>
                    <a:pt x="0" y="2838831"/>
                    <a:pt x="0" y="1828800"/>
                  </a:cubicBezTo>
                  <a:close/>
                </a:path>
              </a:pathLst>
            </a:custGeom>
            <a:solidFill>
              <a:srgbClr val="126870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14813280" y="8915400"/>
            <a:ext cx="1645920" cy="1645920"/>
            <a:chOff x="0" y="0"/>
            <a:chExt cx="2194560" cy="219456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194560" cy="2194560"/>
            </a:xfrm>
            <a:custGeom>
              <a:avLst/>
              <a:gdLst/>
              <a:ahLst/>
              <a:cxnLst/>
              <a:rect r="r" b="b" t="t" l="l"/>
              <a:pathLst>
                <a:path h="2194560" w="2194560">
                  <a:moveTo>
                    <a:pt x="0" y="1097280"/>
                  </a:moveTo>
                  <a:cubicBezTo>
                    <a:pt x="0" y="491236"/>
                    <a:pt x="491236" y="0"/>
                    <a:pt x="1097280" y="0"/>
                  </a:cubicBezTo>
                  <a:cubicBezTo>
                    <a:pt x="1703324" y="0"/>
                    <a:pt x="2194560" y="491236"/>
                    <a:pt x="2194560" y="1097280"/>
                  </a:cubicBezTo>
                  <a:cubicBezTo>
                    <a:pt x="2194560" y="1703324"/>
                    <a:pt x="1703324" y="2194560"/>
                    <a:pt x="1097280" y="2194560"/>
                  </a:cubicBezTo>
                  <a:cubicBezTo>
                    <a:pt x="491236" y="2194560"/>
                    <a:pt x="0" y="1703324"/>
                    <a:pt x="0" y="1097280"/>
                  </a:cubicBezTo>
                  <a:close/>
                </a:path>
              </a:pathLst>
            </a:custGeom>
            <a:solidFill>
              <a:srgbClr val="4CBEBE"/>
            </a:solidFill>
          </p:spPr>
        </p:sp>
      </p:grpSp>
      <p:sp>
        <p:nvSpPr>
          <p:cNvPr name="TextBox 8" id="8"/>
          <p:cNvSpPr txBox="true"/>
          <p:nvPr/>
        </p:nvSpPr>
        <p:spPr>
          <a:xfrm rot="0">
            <a:off x="1051560" y="548640"/>
            <a:ext cx="6687369" cy="9923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80"/>
              </a:lnSpc>
            </a:pPr>
            <a:r>
              <a:rPr lang="en-US" sz="5400" b="true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Analiza rapidă în 3 pași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7272340" y="9677400"/>
            <a:ext cx="192700" cy="3159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800"/>
              </a:lnSpc>
            </a:pPr>
            <a:r>
              <a:rPr lang="en-US" sz="1500">
                <a:solidFill>
                  <a:srgbClr val="8BE0CD"/>
                </a:solidFill>
                <a:latin typeface="Calibri (MS)"/>
                <a:ea typeface="Calibri (MS)"/>
                <a:cs typeface="Calibri (MS)"/>
                <a:sym typeface="Calibri (MS)"/>
              </a:rPr>
              <a:t>6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078992" y="1743075"/>
            <a:ext cx="15316200" cy="7791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4200" b="true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Verifică valorile pentru 100 de grame.</a:t>
            </a:r>
          </a:p>
        </p:txBody>
      </p:sp>
      <p:grpSp>
        <p:nvGrpSpPr>
          <p:cNvPr name="Group 11" id="11"/>
          <p:cNvGrpSpPr/>
          <p:nvPr/>
        </p:nvGrpSpPr>
        <p:grpSpPr>
          <a:xfrm rot="0">
            <a:off x="1028700" y="2948940"/>
            <a:ext cx="5006340" cy="4869180"/>
            <a:chOff x="0" y="0"/>
            <a:chExt cx="6675120" cy="649224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6675120" cy="6492240"/>
            </a:xfrm>
            <a:custGeom>
              <a:avLst/>
              <a:gdLst/>
              <a:ahLst/>
              <a:cxnLst/>
              <a:rect r="r" b="b" t="t" l="l"/>
              <a:pathLst>
                <a:path h="6492240" w="6675120">
                  <a:moveTo>
                    <a:pt x="0" y="1082040"/>
                  </a:moveTo>
                  <a:cubicBezTo>
                    <a:pt x="0" y="484505"/>
                    <a:pt x="484505" y="0"/>
                    <a:pt x="1082040" y="0"/>
                  </a:cubicBezTo>
                  <a:lnTo>
                    <a:pt x="5593080" y="0"/>
                  </a:lnTo>
                  <a:cubicBezTo>
                    <a:pt x="6190742" y="0"/>
                    <a:pt x="6675120" y="484505"/>
                    <a:pt x="6675120" y="1082040"/>
                  </a:cubicBezTo>
                  <a:lnTo>
                    <a:pt x="6675120" y="5410200"/>
                  </a:lnTo>
                  <a:cubicBezTo>
                    <a:pt x="6675120" y="6007862"/>
                    <a:pt x="6190615" y="6492240"/>
                    <a:pt x="5593080" y="6492240"/>
                  </a:cubicBezTo>
                  <a:lnTo>
                    <a:pt x="1082040" y="6492240"/>
                  </a:lnTo>
                  <a:cubicBezTo>
                    <a:pt x="484505" y="6492240"/>
                    <a:pt x="0" y="6007735"/>
                    <a:pt x="0" y="5410200"/>
                  </a:cubicBezTo>
                  <a:close/>
                </a:path>
              </a:pathLst>
            </a:custGeom>
            <a:solidFill>
              <a:srgbClr val="E0F7F5"/>
            </a:solid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3017520" y="3360420"/>
            <a:ext cx="987552" cy="987552"/>
            <a:chOff x="0" y="0"/>
            <a:chExt cx="1316736" cy="1316736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316736" cy="1316736"/>
            </a:xfrm>
            <a:custGeom>
              <a:avLst/>
              <a:gdLst/>
              <a:ahLst/>
              <a:cxnLst/>
              <a:rect r="r" b="b" t="t" l="l"/>
              <a:pathLst>
                <a:path h="1316736" w="1316736">
                  <a:moveTo>
                    <a:pt x="0" y="658368"/>
                  </a:moveTo>
                  <a:cubicBezTo>
                    <a:pt x="0" y="294767"/>
                    <a:pt x="294767" y="0"/>
                    <a:pt x="658368" y="0"/>
                  </a:cubicBezTo>
                  <a:cubicBezTo>
                    <a:pt x="1021969" y="0"/>
                    <a:pt x="1316736" y="294767"/>
                    <a:pt x="1316736" y="658368"/>
                  </a:cubicBezTo>
                  <a:cubicBezTo>
                    <a:pt x="1316736" y="1021969"/>
                    <a:pt x="1021969" y="1316736"/>
                    <a:pt x="658368" y="1316736"/>
                  </a:cubicBezTo>
                  <a:cubicBezTo>
                    <a:pt x="294767" y="1316736"/>
                    <a:pt x="0" y="1021969"/>
                    <a:pt x="0" y="658368"/>
                  </a:cubicBezTo>
                  <a:close/>
                </a:path>
              </a:pathLst>
            </a:custGeom>
            <a:solidFill>
              <a:srgbClr val="6FCD8B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0"/>
              <a:ext cx="1316736" cy="131673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860"/>
                </a:lnSpc>
              </a:pPr>
              <a:r>
                <a:rPr lang="en-US" b="true" sz="4050" spc="143">
                  <a:solidFill>
                    <a:srgbClr val="FFFFFF"/>
                  </a:solidFill>
                  <a:latin typeface="Vollkorn Bold"/>
                  <a:ea typeface="Vollkorn Bold"/>
                  <a:cs typeface="Vollkorn Bold"/>
                  <a:sym typeface="Vollkorn Bold"/>
                </a:rPr>
                <a:t>✓</a:t>
              </a:r>
            </a:p>
          </p:txBody>
        </p:sp>
      </p:grpSp>
      <p:sp>
        <p:nvSpPr>
          <p:cNvPr name="TextBox 16" id="16"/>
          <p:cNvSpPr txBox="true"/>
          <p:nvPr/>
        </p:nvSpPr>
        <p:spPr>
          <a:xfrm rot="0">
            <a:off x="1531620" y="4554855"/>
            <a:ext cx="4000500" cy="7791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4200" b="true">
                <a:solidFill>
                  <a:srgbClr val="12374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Fibre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531620" y="5336667"/>
            <a:ext cx="4000500" cy="7791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4200" b="true">
                <a:solidFill>
                  <a:srgbClr val="0A4E5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&gt; 3 g / 100 g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600200" y="6315837"/>
            <a:ext cx="3863340" cy="6677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20"/>
              </a:lnSpc>
            </a:pPr>
            <a:r>
              <a:rPr lang="en-US" sz="3600">
                <a:solidFill>
                  <a:srgbClr val="123740"/>
                </a:solidFill>
                <a:latin typeface="Calibri (MS)"/>
                <a:ea typeface="Calibri (MS)"/>
                <a:cs typeface="Calibri (MS)"/>
                <a:sym typeface="Calibri (MS)"/>
              </a:rPr>
              <a:t>ajută digestia</a:t>
            </a:r>
          </a:p>
        </p:txBody>
      </p:sp>
      <p:grpSp>
        <p:nvGrpSpPr>
          <p:cNvPr name="Group 19" id="19"/>
          <p:cNvGrpSpPr/>
          <p:nvPr/>
        </p:nvGrpSpPr>
        <p:grpSpPr>
          <a:xfrm rot="0">
            <a:off x="6720840" y="2948940"/>
            <a:ext cx="5006340" cy="4869180"/>
            <a:chOff x="0" y="0"/>
            <a:chExt cx="6675120" cy="649224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6675120" cy="6492240"/>
            </a:xfrm>
            <a:custGeom>
              <a:avLst/>
              <a:gdLst/>
              <a:ahLst/>
              <a:cxnLst/>
              <a:rect r="r" b="b" t="t" l="l"/>
              <a:pathLst>
                <a:path h="6492240" w="6675120">
                  <a:moveTo>
                    <a:pt x="0" y="1082040"/>
                  </a:moveTo>
                  <a:cubicBezTo>
                    <a:pt x="0" y="484505"/>
                    <a:pt x="484505" y="0"/>
                    <a:pt x="1082040" y="0"/>
                  </a:cubicBezTo>
                  <a:lnTo>
                    <a:pt x="5593080" y="0"/>
                  </a:lnTo>
                  <a:cubicBezTo>
                    <a:pt x="6190742" y="0"/>
                    <a:pt x="6675120" y="484505"/>
                    <a:pt x="6675120" y="1082040"/>
                  </a:cubicBezTo>
                  <a:lnTo>
                    <a:pt x="6675120" y="5410200"/>
                  </a:lnTo>
                  <a:cubicBezTo>
                    <a:pt x="6675120" y="6007862"/>
                    <a:pt x="6190615" y="6492240"/>
                    <a:pt x="5593080" y="6492240"/>
                  </a:cubicBezTo>
                  <a:lnTo>
                    <a:pt x="1082040" y="6492240"/>
                  </a:lnTo>
                  <a:cubicBezTo>
                    <a:pt x="484505" y="6492240"/>
                    <a:pt x="0" y="6007735"/>
                    <a:pt x="0" y="5410200"/>
                  </a:cubicBezTo>
                  <a:close/>
                </a:path>
              </a:pathLst>
            </a:custGeom>
            <a:solidFill>
              <a:srgbClr val="E0F7F5"/>
            </a:solidFill>
          </p:spPr>
        </p:sp>
      </p:grpSp>
      <p:grpSp>
        <p:nvGrpSpPr>
          <p:cNvPr name="Group 21" id="21"/>
          <p:cNvGrpSpPr/>
          <p:nvPr/>
        </p:nvGrpSpPr>
        <p:grpSpPr>
          <a:xfrm rot="0">
            <a:off x="8709660" y="3360420"/>
            <a:ext cx="987552" cy="987552"/>
            <a:chOff x="0" y="0"/>
            <a:chExt cx="1316736" cy="1316736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1316736" cy="1316736"/>
            </a:xfrm>
            <a:custGeom>
              <a:avLst/>
              <a:gdLst/>
              <a:ahLst/>
              <a:cxnLst/>
              <a:rect r="r" b="b" t="t" l="l"/>
              <a:pathLst>
                <a:path h="1316736" w="1316736">
                  <a:moveTo>
                    <a:pt x="0" y="658368"/>
                  </a:moveTo>
                  <a:cubicBezTo>
                    <a:pt x="0" y="294767"/>
                    <a:pt x="294767" y="0"/>
                    <a:pt x="658368" y="0"/>
                  </a:cubicBezTo>
                  <a:cubicBezTo>
                    <a:pt x="1021969" y="0"/>
                    <a:pt x="1316736" y="294767"/>
                    <a:pt x="1316736" y="658368"/>
                  </a:cubicBezTo>
                  <a:cubicBezTo>
                    <a:pt x="1316736" y="1021969"/>
                    <a:pt x="1021969" y="1316736"/>
                    <a:pt x="658368" y="1316736"/>
                  </a:cubicBezTo>
                  <a:cubicBezTo>
                    <a:pt x="294767" y="1316736"/>
                    <a:pt x="0" y="1021969"/>
                    <a:pt x="0" y="658368"/>
                  </a:cubicBezTo>
                  <a:close/>
                </a:path>
              </a:pathLst>
            </a:custGeom>
            <a:solidFill>
              <a:srgbClr val="FFBE5C"/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0" y="0"/>
              <a:ext cx="1316736" cy="131673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860"/>
                </a:lnSpc>
              </a:pPr>
              <a:r>
                <a:rPr lang="en-US" b="true" sz="4050" spc="143">
                  <a:solidFill>
                    <a:srgbClr val="FFFFFF"/>
                  </a:solidFill>
                  <a:latin typeface="Vollkorn Bold"/>
                  <a:ea typeface="Vollkorn Bold"/>
                  <a:cs typeface="Vollkorn Bold"/>
                  <a:sym typeface="Vollkorn Bold"/>
                </a:rPr>
                <a:t>✓</a:t>
              </a:r>
            </a:p>
          </p:txBody>
        </p:sp>
      </p:grpSp>
      <p:sp>
        <p:nvSpPr>
          <p:cNvPr name="TextBox 24" id="24"/>
          <p:cNvSpPr txBox="true"/>
          <p:nvPr/>
        </p:nvSpPr>
        <p:spPr>
          <a:xfrm rot="0">
            <a:off x="7223760" y="4554855"/>
            <a:ext cx="4000500" cy="7791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4200" b="true">
                <a:solidFill>
                  <a:srgbClr val="12374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Zaharuri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7223760" y="5336667"/>
            <a:ext cx="4000500" cy="7791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4200" b="true">
                <a:solidFill>
                  <a:srgbClr val="0A4E5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&lt; 5 g / 100 g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7292340" y="6315837"/>
            <a:ext cx="3863340" cy="6677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20"/>
              </a:lnSpc>
            </a:pPr>
            <a:r>
              <a:rPr lang="en-US" sz="3600">
                <a:solidFill>
                  <a:srgbClr val="123740"/>
                </a:solidFill>
                <a:latin typeface="Calibri (MS)"/>
                <a:ea typeface="Calibri (MS)"/>
                <a:cs typeface="Calibri (MS)"/>
                <a:sym typeface="Calibri (MS)"/>
              </a:rPr>
              <a:t>ideal pentru copii</a:t>
            </a:r>
          </a:p>
        </p:txBody>
      </p:sp>
      <p:grpSp>
        <p:nvGrpSpPr>
          <p:cNvPr name="Group 27" id="27"/>
          <p:cNvGrpSpPr/>
          <p:nvPr/>
        </p:nvGrpSpPr>
        <p:grpSpPr>
          <a:xfrm rot="0">
            <a:off x="12412980" y="2948940"/>
            <a:ext cx="5006340" cy="4869180"/>
            <a:chOff x="0" y="0"/>
            <a:chExt cx="6675120" cy="6492240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6675120" cy="6492240"/>
            </a:xfrm>
            <a:custGeom>
              <a:avLst/>
              <a:gdLst/>
              <a:ahLst/>
              <a:cxnLst/>
              <a:rect r="r" b="b" t="t" l="l"/>
              <a:pathLst>
                <a:path h="6492240" w="6675120">
                  <a:moveTo>
                    <a:pt x="0" y="1082040"/>
                  </a:moveTo>
                  <a:cubicBezTo>
                    <a:pt x="0" y="484505"/>
                    <a:pt x="484505" y="0"/>
                    <a:pt x="1082040" y="0"/>
                  </a:cubicBezTo>
                  <a:lnTo>
                    <a:pt x="5593080" y="0"/>
                  </a:lnTo>
                  <a:cubicBezTo>
                    <a:pt x="6190742" y="0"/>
                    <a:pt x="6675120" y="484505"/>
                    <a:pt x="6675120" y="1082040"/>
                  </a:cubicBezTo>
                  <a:lnTo>
                    <a:pt x="6675120" y="5410200"/>
                  </a:lnTo>
                  <a:cubicBezTo>
                    <a:pt x="6675120" y="6007862"/>
                    <a:pt x="6190615" y="6492240"/>
                    <a:pt x="5593080" y="6492240"/>
                  </a:cubicBezTo>
                  <a:lnTo>
                    <a:pt x="1082040" y="6492240"/>
                  </a:lnTo>
                  <a:cubicBezTo>
                    <a:pt x="484505" y="6492240"/>
                    <a:pt x="0" y="6007735"/>
                    <a:pt x="0" y="5410200"/>
                  </a:cubicBezTo>
                  <a:close/>
                </a:path>
              </a:pathLst>
            </a:custGeom>
            <a:solidFill>
              <a:srgbClr val="E0F7F5"/>
            </a:solidFill>
          </p:spPr>
        </p:sp>
      </p:grpSp>
      <p:grpSp>
        <p:nvGrpSpPr>
          <p:cNvPr name="Group 29" id="29"/>
          <p:cNvGrpSpPr/>
          <p:nvPr/>
        </p:nvGrpSpPr>
        <p:grpSpPr>
          <a:xfrm rot="0">
            <a:off x="14401800" y="3360420"/>
            <a:ext cx="987552" cy="987552"/>
            <a:chOff x="0" y="0"/>
            <a:chExt cx="1316736" cy="1316736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1316736" cy="1316736"/>
            </a:xfrm>
            <a:custGeom>
              <a:avLst/>
              <a:gdLst/>
              <a:ahLst/>
              <a:cxnLst/>
              <a:rect r="r" b="b" t="t" l="l"/>
              <a:pathLst>
                <a:path h="1316736" w="1316736">
                  <a:moveTo>
                    <a:pt x="0" y="658368"/>
                  </a:moveTo>
                  <a:cubicBezTo>
                    <a:pt x="0" y="294767"/>
                    <a:pt x="294767" y="0"/>
                    <a:pt x="658368" y="0"/>
                  </a:cubicBezTo>
                  <a:cubicBezTo>
                    <a:pt x="1021969" y="0"/>
                    <a:pt x="1316736" y="294767"/>
                    <a:pt x="1316736" y="658368"/>
                  </a:cubicBezTo>
                  <a:cubicBezTo>
                    <a:pt x="1316736" y="1021969"/>
                    <a:pt x="1021969" y="1316736"/>
                    <a:pt x="658368" y="1316736"/>
                  </a:cubicBezTo>
                  <a:cubicBezTo>
                    <a:pt x="294767" y="1316736"/>
                    <a:pt x="0" y="1021969"/>
                    <a:pt x="0" y="658368"/>
                  </a:cubicBezTo>
                  <a:close/>
                </a:path>
              </a:pathLst>
            </a:custGeom>
            <a:solidFill>
              <a:srgbClr val="4CBEBE"/>
            </a:solidFill>
          </p:spPr>
        </p:sp>
        <p:sp>
          <p:nvSpPr>
            <p:cNvPr name="TextBox 31" id="31"/>
            <p:cNvSpPr txBox="true"/>
            <p:nvPr/>
          </p:nvSpPr>
          <p:spPr>
            <a:xfrm>
              <a:off x="0" y="0"/>
              <a:ext cx="1316736" cy="131673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860"/>
                </a:lnSpc>
              </a:pPr>
              <a:r>
                <a:rPr lang="en-US" b="true" sz="4050" spc="143">
                  <a:solidFill>
                    <a:srgbClr val="FFFFFF"/>
                  </a:solidFill>
                  <a:latin typeface="Vollkorn Bold"/>
                  <a:ea typeface="Vollkorn Bold"/>
                  <a:cs typeface="Vollkorn Bold"/>
                  <a:sym typeface="Vollkorn Bold"/>
                </a:rPr>
                <a:t>✓</a:t>
              </a:r>
            </a:p>
          </p:txBody>
        </p:sp>
      </p:grpSp>
      <p:sp>
        <p:nvSpPr>
          <p:cNvPr name="TextBox 32" id="32"/>
          <p:cNvSpPr txBox="true"/>
          <p:nvPr/>
        </p:nvSpPr>
        <p:spPr>
          <a:xfrm rot="0">
            <a:off x="12915900" y="4554855"/>
            <a:ext cx="4000500" cy="7791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4200" b="true">
                <a:solidFill>
                  <a:srgbClr val="12374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Sare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12915900" y="5336667"/>
            <a:ext cx="4000500" cy="7791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4200" b="true">
                <a:solidFill>
                  <a:srgbClr val="0A4E5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&lt; 1,5 g / 100 g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12984480" y="6315837"/>
            <a:ext cx="3863340" cy="6677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20"/>
              </a:lnSpc>
            </a:pPr>
            <a:r>
              <a:rPr lang="en-US" sz="3600">
                <a:solidFill>
                  <a:srgbClr val="123740"/>
                </a:solidFill>
                <a:latin typeface="Calibri (MS)"/>
                <a:ea typeface="Calibri (MS)"/>
                <a:cs typeface="Calibri (MS)"/>
                <a:sym typeface="Calibri (MS)"/>
              </a:rPr>
              <a:t>protejează inima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1188720" y="8414385"/>
            <a:ext cx="15590520" cy="6677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20"/>
              </a:lnSpc>
            </a:pPr>
            <a:r>
              <a:rPr lang="en-US" sz="3600" b="true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Compară produse folosind aceeași unitate: 100 g.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>
  <p:cSld>
    <p:bg>
      <p:bgPr>
        <a:solidFill>
          <a:srgbClr val="00206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6047720" y="-685800"/>
            <a:ext cx="3429000" cy="3429000"/>
            <a:chOff x="0" y="0"/>
            <a:chExt cx="4572000" cy="4572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72000" cy="4572000"/>
            </a:xfrm>
            <a:custGeom>
              <a:avLst/>
              <a:gdLst/>
              <a:ahLst/>
              <a:cxnLst/>
              <a:rect r="r" b="b" t="t" l="l"/>
              <a:pathLst>
                <a:path h="4572000" w="4572000">
                  <a:moveTo>
                    <a:pt x="0" y="2286000"/>
                  </a:moveTo>
                  <a:cubicBezTo>
                    <a:pt x="0" y="1023493"/>
                    <a:pt x="1023493" y="0"/>
                    <a:pt x="2286000" y="0"/>
                  </a:cubicBezTo>
                  <a:cubicBezTo>
                    <a:pt x="3548507" y="0"/>
                    <a:pt x="4572000" y="1023493"/>
                    <a:pt x="4572000" y="2286000"/>
                  </a:cubicBezTo>
                  <a:cubicBezTo>
                    <a:pt x="4572000" y="3548507"/>
                    <a:pt x="3548507" y="4572000"/>
                    <a:pt x="2286000" y="4572000"/>
                  </a:cubicBezTo>
                  <a:cubicBezTo>
                    <a:pt x="1023493" y="4572000"/>
                    <a:pt x="0" y="3548507"/>
                    <a:pt x="0" y="2286000"/>
                  </a:cubicBezTo>
                  <a:close/>
                </a:path>
              </a:pathLst>
            </a:custGeom>
            <a:solidFill>
              <a:srgbClr val="126870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-960120" y="8366760"/>
            <a:ext cx="2743200" cy="2743200"/>
            <a:chOff x="0" y="0"/>
            <a:chExt cx="3657600" cy="36576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657600" cy="3657600"/>
            </a:xfrm>
            <a:custGeom>
              <a:avLst/>
              <a:gdLst/>
              <a:ahLst/>
              <a:cxnLst/>
              <a:rect r="r" b="b" t="t" l="l"/>
              <a:pathLst>
                <a:path h="3657600" w="3657600">
                  <a:moveTo>
                    <a:pt x="0" y="1828800"/>
                  </a:moveTo>
                  <a:cubicBezTo>
                    <a:pt x="0" y="818769"/>
                    <a:pt x="818769" y="0"/>
                    <a:pt x="1828800" y="0"/>
                  </a:cubicBezTo>
                  <a:cubicBezTo>
                    <a:pt x="2838831" y="0"/>
                    <a:pt x="3657600" y="818769"/>
                    <a:pt x="3657600" y="1828800"/>
                  </a:cubicBezTo>
                  <a:cubicBezTo>
                    <a:pt x="3657600" y="2838831"/>
                    <a:pt x="2838831" y="3657600"/>
                    <a:pt x="1828800" y="3657600"/>
                  </a:cubicBezTo>
                  <a:cubicBezTo>
                    <a:pt x="818769" y="3657600"/>
                    <a:pt x="0" y="2838831"/>
                    <a:pt x="0" y="1828800"/>
                  </a:cubicBezTo>
                  <a:close/>
                </a:path>
              </a:pathLst>
            </a:custGeom>
            <a:solidFill>
              <a:srgbClr val="126870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14813280" y="8915400"/>
            <a:ext cx="1645920" cy="1645920"/>
            <a:chOff x="0" y="0"/>
            <a:chExt cx="2194560" cy="219456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194560" cy="2194560"/>
            </a:xfrm>
            <a:custGeom>
              <a:avLst/>
              <a:gdLst/>
              <a:ahLst/>
              <a:cxnLst/>
              <a:rect r="r" b="b" t="t" l="l"/>
              <a:pathLst>
                <a:path h="2194560" w="2194560">
                  <a:moveTo>
                    <a:pt x="0" y="1097280"/>
                  </a:moveTo>
                  <a:cubicBezTo>
                    <a:pt x="0" y="491236"/>
                    <a:pt x="491236" y="0"/>
                    <a:pt x="1097280" y="0"/>
                  </a:cubicBezTo>
                  <a:cubicBezTo>
                    <a:pt x="1703324" y="0"/>
                    <a:pt x="2194560" y="491236"/>
                    <a:pt x="2194560" y="1097280"/>
                  </a:cubicBezTo>
                  <a:cubicBezTo>
                    <a:pt x="2194560" y="1703324"/>
                    <a:pt x="1703324" y="2194560"/>
                    <a:pt x="1097280" y="2194560"/>
                  </a:cubicBezTo>
                  <a:cubicBezTo>
                    <a:pt x="491236" y="2194560"/>
                    <a:pt x="0" y="1703324"/>
                    <a:pt x="0" y="1097280"/>
                  </a:cubicBezTo>
                  <a:close/>
                </a:path>
              </a:pathLst>
            </a:custGeom>
            <a:solidFill>
              <a:srgbClr val="4CBEBE"/>
            </a:solidFill>
          </p:spPr>
        </p:sp>
      </p:grpSp>
      <p:sp>
        <p:nvSpPr>
          <p:cNvPr name="TextBox 8" id="8"/>
          <p:cNvSpPr txBox="true"/>
          <p:nvPr/>
        </p:nvSpPr>
        <p:spPr>
          <a:xfrm rot="0">
            <a:off x="1051560" y="548640"/>
            <a:ext cx="7596654" cy="9923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80"/>
              </a:lnSpc>
            </a:pPr>
            <a:r>
              <a:rPr lang="en-US" sz="5400" b="true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Iluzia optică a ambalajului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7262719" y="9686925"/>
            <a:ext cx="202321" cy="3295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980"/>
              </a:lnSpc>
            </a:pPr>
            <a:r>
              <a:rPr lang="en-US" sz="1650">
                <a:solidFill>
                  <a:srgbClr val="8BE0CD"/>
                </a:solidFill>
                <a:latin typeface="Calibri (MS)"/>
                <a:ea typeface="Calibri (MS)"/>
                <a:cs typeface="Calibri (MS)"/>
                <a:sym typeface="Calibri (MS)"/>
              </a:rPr>
              <a:t>7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078992" y="1743075"/>
            <a:ext cx="15316200" cy="7791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4200" b="true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Valorile pot fi calculate pentru o porție foarte mică.</a:t>
            </a:r>
          </a:p>
        </p:txBody>
      </p:sp>
      <p:grpSp>
        <p:nvGrpSpPr>
          <p:cNvPr name="Group 11" id="11"/>
          <p:cNvGrpSpPr/>
          <p:nvPr/>
        </p:nvGrpSpPr>
        <p:grpSpPr>
          <a:xfrm rot="0">
            <a:off x="1371600" y="3017520"/>
            <a:ext cx="4251960" cy="4800600"/>
            <a:chOff x="0" y="0"/>
            <a:chExt cx="5669280" cy="64008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5669280" cy="6400800"/>
            </a:xfrm>
            <a:custGeom>
              <a:avLst/>
              <a:gdLst/>
              <a:ahLst/>
              <a:cxnLst/>
              <a:rect r="r" b="b" t="t" l="l"/>
              <a:pathLst>
                <a:path h="6400800" w="5669280">
                  <a:moveTo>
                    <a:pt x="0" y="944880"/>
                  </a:moveTo>
                  <a:cubicBezTo>
                    <a:pt x="0" y="423037"/>
                    <a:pt x="423037" y="0"/>
                    <a:pt x="944880" y="0"/>
                  </a:cubicBezTo>
                  <a:lnTo>
                    <a:pt x="4724400" y="0"/>
                  </a:lnTo>
                  <a:cubicBezTo>
                    <a:pt x="5246243" y="0"/>
                    <a:pt x="5669280" y="423037"/>
                    <a:pt x="5669280" y="944880"/>
                  </a:cubicBezTo>
                  <a:lnTo>
                    <a:pt x="5669280" y="5455920"/>
                  </a:lnTo>
                  <a:cubicBezTo>
                    <a:pt x="5669280" y="5977763"/>
                    <a:pt x="5246243" y="6400800"/>
                    <a:pt x="4724400" y="6400800"/>
                  </a:cubicBezTo>
                  <a:lnTo>
                    <a:pt x="944880" y="6400800"/>
                  </a:lnTo>
                  <a:cubicBezTo>
                    <a:pt x="423037" y="6400800"/>
                    <a:pt x="0" y="5977763"/>
                    <a:pt x="0" y="5455920"/>
                  </a:cubicBezTo>
                  <a:close/>
                </a:path>
              </a:pathLst>
            </a:custGeom>
            <a:solidFill>
              <a:srgbClr val="FFBE5C"/>
            </a:solidFill>
          </p:spPr>
        </p:sp>
      </p:grpSp>
      <p:sp>
        <p:nvSpPr>
          <p:cNvPr name="TextBox 13" id="13"/>
          <p:cNvSpPr txBox="true"/>
          <p:nvPr/>
        </p:nvSpPr>
        <p:spPr>
          <a:xfrm rot="0">
            <a:off x="1943100" y="3731895"/>
            <a:ext cx="3108960" cy="8714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759"/>
              </a:lnSpc>
            </a:pPr>
            <a:r>
              <a:rPr lang="en-US" sz="4800" b="true">
                <a:solidFill>
                  <a:srgbClr val="12374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CIPSURI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943100" y="4897755"/>
            <a:ext cx="3108960" cy="7791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4200" b="true">
                <a:solidFill>
                  <a:srgbClr val="12374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3 PORȚII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943100" y="5739765"/>
            <a:ext cx="3108960" cy="5753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>
                <a:solidFill>
                  <a:srgbClr val="123740"/>
                </a:solidFill>
                <a:latin typeface="Calibri (MS)"/>
                <a:ea typeface="Calibri (MS)"/>
                <a:cs typeface="Calibri (MS)"/>
                <a:sym typeface="Calibri (MS)"/>
              </a:rPr>
              <a:t>per pungă</a:t>
            </a:r>
          </a:p>
        </p:txBody>
      </p:sp>
      <p:grpSp>
        <p:nvGrpSpPr>
          <p:cNvPr name="Group 16" id="16"/>
          <p:cNvGrpSpPr/>
          <p:nvPr/>
        </p:nvGrpSpPr>
        <p:grpSpPr>
          <a:xfrm rot="0">
            <a:off x="6720840" y="3154680"/>
            <a:ext cx="9875520" cy="4251960"/>
            <a:chOff x="0" y="0"/>
            <a:chExt cx="13167360" cy="566928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13167361" cy="5669280"/>
            </a:xfrm>
            <a:custGeom>
              <a:avLst/>
              <a:gdLst/>
              <a:ahLst/>
              <a:cxnLst/>
              <a:rect r="r" b="b" t="t" l="l"/>
              <a:pathLst>
                <a:path h="5669280" w="13167361">
                  <a:moveTo>
                    <a:pt x="0" y="944880"/>
                  </a:moveTo>
                  <a:cubicBezTo>
                    <a:pt x="0" y="423037"/>
                    <a:pt x="423037" y="0"/>
                    <a:pt x="944880" y="0"/>
                  </a:cubicBezTo>
                  <a:lnTo>
                    <a:pt x="12222480" y="0"/>
                  </a:lnTo>
                  <a:cubicBezTo>
                    <a:pt x="12744323" y="0"/>
                    <a:pt x="13167361" y="423037"/>
                    <a:pt x="13167361" y="944880"/>
                  </a:cubicBezTo>
                  <a:lnTo>
                    <a:pt x="13167361" y="4724400"/>
                  </a:lnTo>
                  <a:cubicBezTo>
                    <a:pt x="13167361" y="5246243"/>
                    <a:pt x="12744323" y="5669280"/>
                    <a:pt x="12222480" y="5669280"/>
                  </a:cubicBezTo>
                  <a:lnTo>
                    <a:pt x="944880" y="5669280"/>
                  </a:lnTo>
                  <a:cubicBezTo>
                    <a:pt x="423037" y="5669280"/>
                    <a:pt x="0" y="5246243"/>
                    <a:pt x="0" y="4724400"/>
                  </a:cubicBezTo>
                  <a:close/>
                </a:path>
              </a:pathLst>
            </a:custGeom>
            <a:solidFill>
              <a:srgbClr val="E0F7F5"/>
            </a:solidFill>
          </p:spPr>
        </p:sp>
      </p:grpSp>
      <p:sp>
        <p:nvSpPr>
          <p:cNvPr name="TextBox 18" id="18"/>
          <p:cNvSpPr txBox="true"/>
          <p:nvPr/>
        </p:nvSpPr>
        <p:spPr>
          <a:xfrm rot="0">
            <a:off x="7292340" y="3632835"/>
            <a:ext cx="1600200" cy="5048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60"/>
              </a:lnSpc>
            </a:pPr>
            <a:r>
              <a:rPr lang="en-US" sz="2550" b="true">
                <a:solidFill>
                  <a:srgbClr val="0A4E5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Exemplu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7292340" y="4417695"/>
            <a:ext cx="8732520" cy="16101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759"/>
              </a:lnSpc>
            </a:pPr>
            <a:r>
              <a:rPr lang="en-US" sz="4800" b="true">
                <a:solidFill>
                  <a:srgbClr val="12374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Calorii afișate / porție ×</a:t>
            </a:r>
          </a:p>
          <a:p>
            <a:pPr algn="ctr">
              <a:lnSpc>
                <a:spcPts val="5759"/>
              </a:lnSpc>
            </a:pPr>
            <a:r>
              <a:rPr lang="en-US" sz="4800" b="true">
                <a:solidFill>
                  <a:srgbClr val="12374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numărul de porții consumate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7292340" y="6219825"/>
            <a:ext cx="8595360" cy="10370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 b="true">
                <a:solidFill>
                  <a:srgbClr val="0A4E5B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Dacă mănânci toată punga, calculează pentru toată punga.</a:t>
            </a:r>
          </a:p>
        </p:txBody>
      </p:sp>
      <p:grpSp>
        <p:nvGrpSpPr>
          <p:cNvPr name="Group 21" id="21"/>
          <p:cNvGrpSpPr/>
          <p:nvPr/>
        </p:nvGrpSpPr>
        <p:grpSpPr>
          <a:xfrm rot="0">
            <a:off x="6720840" y="7886700"/>
            <a:ext cx="7293331" cy="822960"/>
            <a:chOff x="0" y="0"/>
            <a:chExt cx="9724441" cy="109728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9724390" cy="1097280"/>
            </a:xfrm>
            <a:custGeom>
              <a:avLst/>
              <a:gdLst/>
              <a:ahLst/>
              <a:cxnLst/>
              <a:rect r="r" b="b" t="t" l="l"/>
              <a:pathLst>
                <a:path h="1097280" w="9724390">
                  <a:moveTo>
                    <a:pt x="0" y="182880"/>
                  </a:moveTo>
                  <a:cubicBezTo>
                    <a:pt x="0" y="81915"/>
                    <a:pt x="81915" y="0"/>
                    <a:pt x="182880" y="0"/>
                  </a:cubicBezTo>
                  <a:lnTo>
                    <a:pt x="9541510" y="0"/>
                  </a:lnTo>
                  <a:cubicBezTo>
                    <a:pt x="9642475" y="0"/>
                    <a:pt x="9724390" y="81915"/>
                    <a:pt x="9724390" y="182880"/>
                  </a:cubicBezTo>
                  <a:lnTo>
                    <a:pt x="9724390" y="914400"/>
                  </a:lnTo>
                  <a:cubicBezTo>
                    <a:pt x="9724390" y="1015365"/>
                    <a:pt x="9642475" y="1097280"/>
                    <a:pt x="9541510" y="1097280"/>
                  </a:cubicBezTo>
                  <a:lnTo>
                    <a:pt x="182880" y="1097280"/>
                  </a:lnTo>
                  <a:cubicBezTo>
                    <a:pt x="81915" y="1097280"/>
                    <a:pt x="0" y="1015365"/>
                    <a:pt x="0" y="914400"/>
                  </a:cubicBezTo>
                  <a:close/>
                </a:path>
              </a:pathLst>
            </a:custGeom>
            <a:solidFill>
              <a:srgbClr val="8BE0CD"/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0" y="-66675"/>
              <a:ext cx="9724441" cy="116395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00"/>
                </a:lnSpc>
              </a:pPr>
              <a:r>
                <a:rPr lang="en-US" sz="3000" b="true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CITEȘTE PORȚIA + CANTITATEA REALĂ</a:t>
              </a:r>
            </a:p>
          </p:txBody>
        </p:sp>
      </p:grp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206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6184880" y="-561689"/>
            <a:ext cx="2743200" cy="2743200"/>
            <a:chOff x="0" y="0"/>
            <a:chExt cx="3657600" cy="36576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657600" cy="3657600"/>
            </a:xfrm>
            <a:custGeom>
              <a:avLst/>
              <a:gdLst/>
              <a:ahLst/>
              <a:cxnLst/>
              <a:rect r="r" b="b" t="t" l="l"/>
              <a:pathLst>
                <a:path h="3657600" w="3657600">
                  <a:moveTo>
                    <a:pt x="0" y="1828800"/>
                  </a:moveTo>
                  <a:cubicBezTo>
                    <a:pt x="0" y="818769"/>
                    <a:pt x="818769" y="0"/>
                    <a:pt x="1828800" y="0"/>
                  </a:cubicBezTo>
                  <a:cubicBezTo>
                    <a:pt x="2838831" y="0"/>
                    <a:pt x="3657600" y="818769"/>
                    <a:pt x="3657600" y="1828800"/>
                  </a:cubicBezTo>
                  <a:cubicBezTo>
                    <a:pt x="3657600" y="2838831"/>
                    <a:pt x="2838831" y="3657600"/>
                    <a:pt x="1828800" y="3657600"/>
                  </a:cubicBezTo>
                  <a:cubicBezTo>
                    <a:pt x="818769" y="3657600"/>
                    <a:pt x="0" y="2838831"/>
                    <a:pt x="0" y="1828800"/>
                  </a:cubicBezTo>
                  <a:close/>
                </a:path>
              </a:pathLst>
            </a:custGeom>
            <a:solidFill>
              <a:srgbClr val="126870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17556480" y="1581426"/>
            <a:ext cx="1645920" cy="1645920"/>
            <a:chOff x="0" y="0"/>
            <a:chExt cx="2194560" cy="219456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194560" cy="2194560"/>
            </a:xfrm>
            <a:custGeom>
              <a:avLst/>
              <a:gdLst/>
              <a:ahLst/>
              <a:cxnLst/>
              <a:rect r="r" b="b" t="t" l="l"/>
              <a:pathLst>
                <a:path h="2194560" w="2194560">
                  <a:moveTo>
                    <a:pt x="0" y="1097280"/>
                  </a:moveTo>
                  <a:cubicBezTo>
                    <a:pt x="0" y="491236"/>
                    <a:pt x="491236" y="0"/>
                    <a:pt x="1097280" y="0"/>
                  </a:cubicBezTo>
                  <a:cubicBezTo>
                    <a:pt x="1703324" y="0"/>
                    <a:pt x="2194560" y="491236"/>
                    <a:pt x="2194560" y="1097280"/>
                  </a:cubicBezTo>
                  <a:cubicBezTo>
                    <a:pt x="2194560" y="1703324"/>
                    <a:pt x="1703324" y="2194560"/>
                    <a:pt x="1097280" y="2194560"/>
                  </a:cubicBezTo>
                  <a:cubicBezTo>
                    <a:pt x="491236" y="2194560"/>
                    <a:pt x="0" y="1703324"/>
                    <a:pt x="0" y="1097280"/>
                  </a:cubicBezTo>
                  <a:close/>
                </a:path>
              </a:pathLst>
            </a:custGeom>
            <a:solidFill>
              <a:srgbClr val="4CBEBE"/>
            </a:solidFill>
          </p:spPr>
        </p:sp>
      </p:grpSp>
      <p:sp>
        <p:nvSpPr>
          <p:cNvPr name="TextBox 6" id="6"/>
          <p:cNvSpPr txBox="true"/>
          <p:nvPr/>
        </p:nvSpPr>
        <p:spPr>
          <a:xfrm rot="0">
            <a:off x="1490129" y="220894"/>
            <a:ext cx="6372282" cy="9923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80"/>
              </a:lnSpc>
            </a:pPr>
            <a:r>
              <a:rPr lang="en-US" sz="5400" b="true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De azi la cumpărături: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7267530" y="9696450"/>
            <a:ext cx="197510" cy="3084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889"/>
              </a:lnSpc>
            </a:pPr>
            <a:r>
              <a:rPr lang="en-US" sz="1575">
                <a:solidFill>
                  <a:srgbClr val="8BE0CD"/>
                </a:solidFill>
                <a:latin typeface="Calibri (MS)"/>
                <a:ea typeface="Calibri (MS)"/>
                <a:cs typeface="Calibri (MS)"/>
                <a:sym typeface="Calibri (MS)"/>
              </a:rPr>
              <a:t>8</a:t>
            </a:r>
          </a:p>
        </p:txBody>
      </p:sp>
      <p:grpSp>
        <p:nvGrpSpPr>
          <p:cNvPr name="Group 8" id="8"/>
          <p:cNvGrpSpPr/>
          <p:nvPr/>
        </p:nvGrpSpPr>
        <p:grpSpPr>
          <a:xfrm rot="0">
            <a:off x="1165860" y="2836288"/>
            <a:ext cx="932688" cy="932688"/>
            <a:chOff x="0" y="0"/>
            <a:chExt cx="1243584" cy="1243584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243584" cy="1243584"/>
            </a:xfrm>
            <a:custGeom>
              <a:avLst/>
              <a:gdLst/>
              <a:ahLst/>
              <a:cxnLst/>
              <a:rect r="r" b="b" t="t" l="l"/>
              <a:pathLst>
                <a:path h="1243584" w="1243584">
                  <a:moveTo>
                    <a:pt x="0" y="621792"/>
                  </a:moveTo>
                  <a:cubicBezTo>
                    <a:pt x="0" y="278384"/>
                    <a:pt x="278384" y="0"/>
                    <a:pt x="621792" y="0"/>
                  </a:cubicBezTo>
                  <a:cubicBezTo>
                    <a:pt x="965200" y="0"/>
                    <a:pt x="1243584" y="278384"/>
                    <a:pt x="1243584" y="621792"/>
                  </a:cubicBezTo>
                  <a:cubicBezTo>
                    <a:pt x="1243584" y="965200"/>
                    <a:pt x="965200" y="1243584"/>
                    <a:pt x="621792" y="1243584"/>
                  </a:cubicBezTo>
                  <a:cubicBezTo>
                    <a:pt x="278384" y="1243584"/>
                    <a:pt x="0" y="965200"/>
                    <a:pt x="0" y="621792"/>
                  </a:cubicBezTo>
                  <a:close/>
                </a:path>
              </a:pathLst>
            </a:custGeom>
            <a:solidFill>
              <a:srgbClr val="8BE0CD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66675"/>
              <a:ext cx="1243584" cy="131025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320"/>
                </a:lnSpc>
              </a:pPr>
              <a:r>
                <a:rPr lang="en-US" sz="3600" b="true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2</a:t>
              </a:r>
            </a:p>
          </p:txBody>
        </p:sp>
      </p:grpSp>
      <p:sp>
        <p:nvSpPr>
          <p:cNvPr name="TextBox 11" id="11"/>
          <p:cNvSpPr txBox="true"/>
          <p:nvPr/>
        </p:nvSpPr>
        <p:spPr>
          <a:xfrm rot="0">
            <a:off x="2560320" y="2953083"/>
            <a:ext cx="6949440" cy="12217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20"/>
              </a:lnSpc>
            </a:pPr>
            <a:r>
              <a:rPr lang="en-US" sz="3600" b="true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Calorii puține + proteine multe = avantaj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9624060" y="2932928"/>
            <a:ext cx="7285930" cy="11277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20"/>
              </a:lnSpc>
            </a:pPr>
            <a:r>
              <a:rPr lang="en-US" sz="30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Proteinele te sațiază mai mult. Caută produse cu proteine &gt; 10 g/100 g.</a:t>
            </a:r>
          </a:p>
        </p:txBody>
      </p:sp>
      <p:grpSp>
        <p:nvGrpSpPr>
          <p:cNvPr name="Group 13" id="13"/>
          <p:cNvGrpSpPr/>
          <p:nvPr/>
        </p:nvGrpSpPr>
        <p:grpSpPr>
          <a:xfrm rot="0">
            <a:off x="1165860" y="1637967"/>
            <a:ext cx="932688" cy="932688"/>
            <a:chOff x="0" y="0"/>
            <a:chExt cx="1243584" cy="1243584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243584" cy="1243584"/>
            </a:xfrm>
            <a:custGeom>
              <a:avLst/>
              <a:gdLst/>
              <a:ahLst/>
              <a:cxnLst/>
              <a:rect r="r" b="b" t="t" l="l"/>
              <a:pathLst>
                <a:path h="1243584" w="1243584">
                  <a:moveTo>
                    <a:pt x="0" y="621792"/>
                  </a:moveTo>
                  <a:cubicBezTo>
                    <a:pt x="0" y="278384"/>
                    <a:pt x="278384" y="0"/>
                    <a:pt x="621792" y="0"/>
                  </a:cubicBezTo>
                  <a:cubicBezTo>
                    <a:pt x="965200" y="0"/>
                    <a:pt x="1243584" y="278384"/>
                    <a:pt x="1243584" y="621792"/>
                  </a:cubicBezTo>
                  <a:cubicBezTo>
                    <a:pt x="1243584" y="965200"/>
                    <a:pt x="965200" y="1243584"/>
                    <a:pt x="621792" y="1243584"/>
                  </a:cubicBezTo>
                  <a:cubicBezTo>
                    <a:pt x="278384" y="1243584"/>
                    <a:pt x="0" y="965200"/>
                    <a:pt x="0" y="621792"/>
                  </a:cubicBezTo>
                  <a:close/>
                </a:path>
              </a:pathLst>
            </a:custGeom>
            <a:solidFill>
              <a:srgbClr val="8BE0CD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66675"/>
              <a:ext cx="1243584" cy="131025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320"/>
                </a:lnSpc>
              </a:pPr>
              <a:r>
                <a:rPr lang="en-US" sz="3600" b="true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1</a:t>
              </a:r>
            </a:p>
          </p:txBody>
        </p:sp>
      </p:grpSp>
      <p:sp>
        <p:nvSpPr>
          <p:cNvPr name="TextBox 16" id="16"/>
          <p:cNvSpPr txBox="true"/>
          <p:nvPr/>
        </p:nvSpPr>
        <p:spPr>
          <a:xfrm rot="0">
            <a:off x="2560320" y="1726778"/>
            <a:ext cx="6949440" cy="6677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20"/>
              </a:lnSpc>
            </a:pPr>
            <a:r>
              <a:rPr lang="en-US" sz="3600" b="true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Verifică primele 3 ingrediente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9624060" y="1801282"/>
            <a:ext cx="5244179" cy="5753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3000">
                <a:solidFill>
                  <a:srgbClr val="E0F7F5"/>
                </a:solidFill>
                <a:latin typeface="Calibri (MS)"/>
                <a:ea typeface="Calibri (MS)"/>
                <a:cs typeface="Calibri (MS)"/>
                <a:sym typeface="Calibri (MS)"/>
              </a:rPr>
              <a:t>Ele spun rapid ce predomină.</a:t>
            </a:r>
          </a:p>
        </p:txBody>
      </p:sp>
      <p:grpSp>
        <p:nvGrpSpPr>
          <p:cNvPr name="Group 18" id="18"/>
          <p:cNvGrpSpPr/>
          <p:nvPr/>
        </p:nvGrpSpPr>
        <p:grpSpPr>
          <a:xfrm rot="0">
            <a:off x="1165860" y="5399561"/>
            <a:ext cx="932688" cy="932688"/>
            <a:chOff x="0" y="0"/>
            <a:chExt cx="1243584" cy="1243584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243584" cy="1243584"/>
            </a:xfrm>
            <a:custGeom>
              <a:avLst/>
              <a:gdLst/>
              <a:ahLst/>
              <a:cxnLst/>
              <a:rect r="r" b="b" t="t" l="l"/>
              <a:pathLst>
                <a:path h="1243584" w="1243584">
                  <a:moveTo>
                    <a:pt x="0" y="621792"/>
                  </a:moveTo>
                  <a:cubicBezTo>
                    <a:pt x="0" y="278384"/>
                    <a:pt x="278384" y="0"/>
                    <a:pt x="621792" y="0"/>
                  </a:cubicBezTo>
                  <a:cubicBezTo>
                    <a:pt x="965200" y="0"/>
                    <a:pt x="1243584" y="278384"/>
                    <a:pt x="1243584" y="621792"/>
                  </a:cubicBezTo>
                  <a:cubicBezTo>
                    <a:pt x="1243584" y="965200"/>
                    <a:pt x="965200" y="1243584"/>
                    <a:pt x="621792" y="1243584"/>
                  </a:cubicBezTo>
                  <a:cubicBezTo>
                    <a:pt x="278384" y="1243584"/>
                    <a:pt x="0" y="965200"/>
                    <a:pt x="0" y="621792"/>
                  </a:cubicBezTo>
                  <a:close/>
                </a:path>
              </a:pathLst>
            </a:custGeom>
            <a:solidFill>
              <a:srgbClr val="8BE0CD"/>
            </a:solidFill>
          </p:spPr>
        </p:sp>
        <p:sp>
          <p:nvSpPr>
            <p:cNvPr name="TextBox 20" id="20"/>
            <p:cNvSpPr txBox="true"/>
            <p:nvPr/>
          </p:nvSpPr>
          <p:spPr>
            <a:xfrm>
              <a:off x="0" y="-66675"/>
              <a:ext cx="1243584" cy="131025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320"/>
                </a:lnSpc>
              </a:pPr>
              <a:r>
                <a:rPr lang="en-US" sz="3600" b="true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4</a:t>
              </a:r>
            </a:p>
          </p:txBody>
        </p:sp>
      </p:grpSp>
      <p:sp>
        <p:nvSpPr>
          <p:cNvPr name="TextBox 21" id="21"/>
          <p:cNvSpPr txBox="true"/>
          <p:nvPr/>
        </p:nvSpPr>
        <p:spPr>
          <a:xfrm rot="0">
            <a:off x="2560320" y="5458625"/>
            <a:ext cx="6949440" cy="6677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20"/>
              </a:lnSpc>
            </a:pPr>
            <a:r>
              <a:rPr lang="en-US" sz="3600" b="true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Alege alimente integrale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9624060" y="5562876"/>
            <a:ext cx="6207033" cy="5753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3000">
                <a:solidFill>
                  <a:srgbClr val="E0F7F5"/>
                </a:solidFill>
                <a:latin typeface="Calibri (MS)"/>
                <a:ea typeface="Calibri (MS)"/>
                <a:cs typeface="Calibri (MS)"/>
                <a:sym typeface="Calibri (MS)"/>
              </a:rPr>
              <a:t>Mai puține produse ultraprocesate.</a:t>
            </a:r>
          </a:p>
        </p:txBody>
      </p:sp>
      <p:grpSp>
        <p:nvGrpSpPr>
          <p:cNvPr name="Group 23" id="23"/>
          <p:cNvGrpSpPr/>
          <p:nvPr/>
        </p:nvGrpSpPr>
        <p:grpSpPr>
          <a:xfrm rot="0">
            <a:off x="512855" y="7800232"/>
            <a:ext cx="17186748" cy="1913496"/>
            <a:chOff x="0" y="0"/>
            <a:chExt cx="22915664" cy="2551328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22915626" cy="2551303"/>
            </a:xfrm>
            <a:custGeom>
              <a:avLst/>
              <a:gdLst/>
              <a:ahLst/>
              <a:cxnLst/>
              <a:rect r="r" b="b" t="t" l="l"/>
              <a:pathLst>
                <a:path h="2551303" w="22915626">
                  <a:moveTo>
                    <a:pt x="0" y="425196"/>
                  </a:moveTo>
                  <a:cubicBezTo>
                    <a:pt x="0" y="190373"/>
                    <a:pt x="190373" y="0"/>
                    <a:pt x="425196" y="0"/>
                  </a:cubicBezTo>
                  <a:lnTo>
                    <a:pt x="22490430" y="0"/>
                  </a:lnTo>
                  <a:cubicBezTo>
                    <a:pt x="22725253" y="0"/>
                    <a:pt x="22915626" y="190373"/>
                    <a:pt x="22915626" y="425196"/>
                  </a:cubicBezTo>
                  <a:lnTo>
                    <a:pt x="22915626" y="2126107"/>
                  </a:lnTo>
                  <a:cubicBezTo>
                    <a:pt x="22915626" y="2360930"/>
                    <a:pt x="22725253" y="2551303"/>
                    <a:pt x="22490430" y="2551303"/>
                  </a:cubicBezTo>
                  <a:lnTo>
                    <a:pt x="425196" y="2551303"/>
                  </a:lnTo>
                  <a:cubicBezTo>
                    <a:pt x="190373" y="2551303"/>
                    <a:pt x="0" y="2360930"/>
                    <a:pt x="0" y="2126107"/>
                  </a:cubicBezTo>
                  <a:close/>
                </a:path>
              </a:pathLst>
            </a:custGeom>
            <a:solidFill>
              <a:srgbClr val="33CCCC"/>
            </a:solidFill>
          </p:spPr>
        </p:sp>
      </p:grpSp>
      <p:sp>
        <p:nvSpPr>
          <p:cNvPr name="TextBox 25" id="25"/>
          <p:cNvSpPr txBox="true"/>
          <p:nvPr/>
        </p:nvSpPr>
        <p:spPr>
          <a:xfrm rot="0">
            <a:off x="1033672" y="7736948"/>
            <a:ext cx="9495844" cy="1702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b="true" sz="4200" i="true">
                <a:solidFill>
                  <a:srgbClr val="123740"/>
                </a:solidFill>
                <a:latin typeface="Calibri (MS) Bold Italics"/>
                <a:ea typeface="Calibri (MS) Bold Italics"/>
                <a:cs typeface="Calibri (MS) Bold Italics"/>
                <a:sym typeface="Calibri (MS) Bold Italics"/>
              </a:rPr>
              <a:t>30 de secunde la raft. </a:t>
            </a:r>
          </a:p>
          <a:p>
            <a:pPr algn="l">
              <a:lnSpc>
                <a:spcPts val="5040"/>
              </a:lnSpc>
            </a:pPr>
            <a:r>
              <a:rPr lang="en-US" b="true" sz="4200" i="true">
                <a:solidFill>
                  <a:srgbClr val="123740"/>
                </a:solidFill>
                <a:latin typeface="Calibri (MS) Bold Italics"/>
                <a:ea typeface="Calibri (MS) Bold Italics"/>
                <a:cs typeface="Calibri (MS) Bold Italics"/>
                <a:sym typeface="Calibri (MS) Bold Italics"/>
              </a:rPr>
              <a:t>O alegere mai bună pentru familie.</a:t>
            </a:r>
          </a:p>
        </p:txBody>
      </p:sp>
      <p:grpSp>
        <p:nvGrpSpPr>
          <p:cNvPr name="Group 26" id="26"/>
          <p:cNvGrpSpPr/>
          <p:nvPr/>
        </p:nvGrpSpPr>
        <p:grpSpPr>
          <a:xfrm rot="0">
            <a:off x="14252648" y="7984779"/>
            <a:ext cx="1551222" cy="1551222"/>
            <a:chOff x="0" y="0"/>
            <a:chExt cx="2068297" cy="2068297"/>
          </a:xfrm>
        </p:grpSpPr>
        <p:sp>
          <p:nvSpPr>
            <p:cNvPr name="Freeform 27" id="27" descr="SIGLA_GUVERNULUI_ROMÂNIEI-PNG"/>
            <p:cNvSpPr/>
            <p:nvPr/>
          </p:nvSpPr>
          <p:spPr>
            <a:xfrm flipH="false" flipV="false" rot="0">
              <a:off x="0" y="0"/>
              <a:ext cx="2068322" cy="2068322"/>
            </a:xfrm>
            <a:custGeom>
              <a:avLst/>
              <a:gdLst/>
              <a:ahLst/>
              <a:cxnLst/>
              <a:rect r="r" b="b" t="t" l="l"/>
              <a:pathLst>
                <a:path h="2068322" w="2068322">
                  <a:moveTo>
                    <a:pt x="0" y="0"/>
                  </a:moveTo>
                  <a:lnTo>
                    <a:pt x="2068322" y="0"/>
                  </a:lnTo>
                  <a:lnTo>
                    <a:pt x="2068322" y="2068322"/>
                  </a:lnTo>
                  <a:lnTo>
                    <a:pt x="0" y="20683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1" b="1"/>
              </a:stretch>
            </a:blipFill>
          </p:spPr>
        </p:sp>
      </p:grpSp>
      <p:grpSp>
        <p:nvGrpSpPr>
          <p:cNvPr name="Group 28" id="28"/>
          <p:cNvGrpSpPr/>
          <p:nvPr/>
        </p:nvGrpSpPr>
        <p:grpSpPr>
          <a:xfrm rot="0">
            <a:off x="10378954" y="7802851"/>
            <a:ext cx="1577692" cy="1742199"/>
            <a:chOff x="0" y="0"/>
            <a:chExt cx="2103590" cy="2322932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2103628" cy="2322957"/>
            </a:xfrm>
            <a:custGeom>
              <a:avLst/>
              <a:gdLst/>
              <a:ahLst/>
              <a:cxnLst/>
              <a:rect r="r" b="b" t="t" l="l"/>
              <a:pathLst>
                <a:path h="2322957" w="2103628">
                  <a:moveTo>
                    <a:pt x="0" y="0"/>
                  </a:moveTo>
                  <a:lnTo>
                    <a:pt x="2103628" y="0"/>
                  </a:lnTo>
                  <a:lnTo>
                    <a:pt x="2103628" y="2322957"/>
                  </a:lnTo>
                  <a:lnTo>
                    <a:pt x="0" y="23229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98620" t="-86515" r="-179874" b="-156242"/>
              </a:stretch>
            </a:blipFill>
          </p:spPr>
        </p:sp>
      </p:grpSp>
      <p:sp>
        <p:nvSpPr>
          <p:cNvPr name="TextBox 30" id="30"/>
          <p:cNvSpPr txBox="true"/>
          <p:nvPr/>
        </p:nvSpPr>
        <p:spPr>
          <a:xfrm rot="0">
            <a:off x="15119699" y="8383486"/>
            <a:ext cx="2918698" cy="7987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2100">
                <a:solidFill>
                  <a:srgbClr val="262262"/>
                </a:solidFill>
                <a:latin typeface="Calibri (MS)"/>
                <a:ea typeface="Calibri (MS)"/>
                <a:cs typeface="Calibri (MS)"/>
                <a:sym typeface="Calibri (MS)"/>
              </a:rPr>
              <a:t>Ministerul</a:t>
            </a:r>
          </a:p>
          <a:p>
            <a:pPr algn="ctr">
              <a:lnSpc>
                <a:spcPts val="2520"/>
              </a:lnSpc>
            </a:pPr>
            <a:r>
              <a:rPr lang="en-US" sz="2100">
                <a:solidFill>
                  <a:srgbClr val="262262"/>
                </a:solidFill>
                <a:latin typeface="Calibri (MS)"/>
                <a:ea typeface="Calibri (MS)"/>
                <a:cs typeface="Calibri (MS)"/>
                <a:sym typeface="Calibri (MS)"/>
              </a:rPr>
              <a:t>Sănătății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11836918" y="8441188"/>
            <a:ext cx="2351522" cy="7410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>
                <a:solidFill>
                  <a:srgbClr val="262262"/>
                </a:solidFill>
                <a:latin typeface="Calibri (MS)"/>
                <a:ea typeface="Calibri (MS)"/>
                <a:cs typeface="Calibri (MS)"/>
                <a:sym typeface="Calibri (MS)"/>
              </a:rPr>
              <a:t>Institutul  Național de Sănătate Publică </a:t>
            </a:r>
          </a:p>
        </p:txBody>
      </p:sp>
      <p:grpSp>
        <p:nvGrpSpPr>
          <p:cNvPr name="Group 32" id="32"/>
          <p:cNvGrpSpPr/>
          <p:nvPr/>
        </p:nvGrpSpPr>
        <p:grpSpPr>
          <a:xfrm rot="0">
            <a:off x="7771105" y="6800231"/>
            <a:ext cx="9620250" cy="814578"/>
            <a:chOff x="0" y="0"/>
            <a:chExt cx="12827000" cy="1086104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12827000" cy="1086104"/>
            </a:xfrm>
            <a:custGeom>
              <a:avLst/>
              <a:gdLst/>
              <a:ahLst/>
              <a:cxnLst/>
              <a:rect r="r" b="b" t="t" l="l"/>
              <a:pathLst>
                <a:path h="1086104" w="12827000">
                  <a:moveTo>
                    <a:pt x="0" y="0"/>
                  </a:moveTo>
                  <a:lnTo>
                    <a:pt x="12827000" y="0"/>
                  </a:lnTo>
                  <a:lnTo>
                    <a:pt x="12827000" y="1086104"/>
                  </a:lnTo>
                  <a:lnTo>
                    <a:pt x="0" y="1086104"/>
                  </a:lnTo>
                  <a:close/>
                </a:path>
              </a:pathLst>
            </a:custGeom>
            <a:solidFill>
              <a:srgbClr val="40916C">
                <a:alpha val="3922"/>
              </a:srgbClr>
            </a:solidFill>
            <a:ln w="19050" cap="sq">
              <a:solidFill>
                <a:srgbClr val="74C69D"/>
              </a:solidFill>
              <a:prstDash val="solid"/>
              <a:miter/>
            </a:ln>
          </p:spPr>
        </p:sp>
      </p:grpSp>
      <p:grpSp>
        <p:nvGrpSpPr>
          <p:cNvPr name="Group 34" id="34"/>
          <p:cNvGrpSpPr/>
          <p:nvPr/>
        </p:nvGrpSpPr>
        <p:grpSpPr>
          <a:xfrm rot="0">
            <a:off x="7939564" y="6923808"/>
            <a:ext cx="605571" cy="566023"/>
            <a:chOff x="0" y="0"/>
            <a:chExt cx="807428" cy="754698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807466" cy="754761"/>
            </a:xfrm>
            <a:custGeom>
              <a:avLst/>
              <a:gdLst/>
              <a:ahLst/>
              <a:cxnLst/>
              <a:rect r="r" b="b" t="t" l="l"/>
              <a:pathLst>
                <a:path h="754761" w="807466">
                  <a:moveTo>
                    <a:pt x="0" y="0"/>
                  </a:moveTo>
                  <a:lnTo>
                    <a:pt x="807466" y="0"/>
                  </a:lnTo>
                  <a:lnTo>
                    <a:pt x="807466" y="754761"/>
                  </a:lnTo>
                  <a:lnTo>
                    <a:pt x="0" y="754761"/>
                  </a:lnTo>
                  <a:close/>
                  <a:moveTo>
                    <a:pt x="403733" y="94361"/>
                  </a:moveTo>
                  <a:cubicBezTo>
                    <a:pt x="560070" y="94361"/>
                    <a:pt x="686689" y="221107"/>
                    <a:pt x="686689" y="377317"/>
                  </a:cubicBezTo>
                  <a:cubicBezTo>
                    <a:pt x="686689" y="533527"/>
                    <a:pt x="560070" y="660400"/>
                    <a:pt x="403733" y="660400"/>
                  </a:cubicBezTo>
                  <a:cubicBezTo>
                    <a:pt x="247396" y="660400"/>
                    <a:pt x="120650" y="533654"/>
                    <a:pt x="120650" y="377317"/>
                  </a:cubicBezTo>
                  <a:cubicBezTo>
                    <a:pt x="120650" y="220980"/>
                    <a:pt x="247396" y="94361"/>
                    <a:pt x="403733" y="94361"/>
                  </a:cubicBezTo>
                  <a:close/>
                </a:path>
              </a:pathLst>
            </a:custGeom>
            <a:solidFill>
              <a:srgbClr val="FCAE3E"/>
            </a:solidFill>
            <a:ln w="28575" cap="sq">
              <a:solidFill>
                <a:srgbClr val="1B4332"/>
              </a:solidFill>
              <a:prstDash val="solid"/>
              <a:miter/>
            </a:ln>
          </p:spPr>
        </p:sp>
        <p:sp>
          <p:nvSpPr>
            <p:cNvPr name="Freeform 36" id="36"/>
            <p:cNvSpPr/>
            <p:nvPr/>
          </p:nvSpPr>
          <p:spPr>
            <a:xfrm flipH="false" flipV="false" rot="0">
              <a:off x="120650" y="94361"/>
              <a:ext cx="566039" cy="566039"/>
            </a:xfrm>
            <a:custGeom>
              <a:avLst/>
              <a:gdLst/>
              <a:ahLst/>
              <a:cxnLst/>
              <a:rect r="r" b="b" t="t" l="l"/>
              <a:pathLst>
                <a:path h="566039" w="566039">
                  <a:moveTo>
                    <a:pt x="283083" y="0"/>
                  </a:moveTo>
                  <a:cubicBezTo>
                    <a:pt x="439420" y="0"/>
                    <a:pt x="566039" y="126746"/>
                    <a:pt x="566039" y="282956"/>
                  </a:cubicBezTo>
                  <a:cubicBezTo>
                    <a:pt x="566039" y="439166"/>
                    <a:pt x="439420" y="566039"/>
                    <a:pt x="283083" y="566039"/>
                  </a:cubicBezTo>
                  <a:cubicBezTo>
                    <a:pt x="126746" y="566039"/>
                    <a:pt x="0" y="439293"/>
                    <a:pt x="0" y="282956"/>
                  </a:cubicBezTo>
                  <a:cubicBezTo>
                    <a:pt x="0" y="126619"/>
                    <a:pt x="126746" y="0"/>
                    <a:pt x="283083" y="0"/>
                  </a:cubicBezTo>
                  <a:close/>
                  <a:moveTo>
                    <a:pt x="283083" y="17653"/>
                  </a:moveTo>
                  <a:cubicBezTo>
                    <a:pt x="312420" y="17653"/>
                    <a:pt x="336169" y="41402"/>
                    <a:pt x="336169" y="70739"/>
                  </a:cubicBezTo>
                  <a:cubicBezTo>
                    <a:pt x="336169" y="100076"/>
                    <a:pt x="312420" y="123825"/>
                    <a:pt x="283083" y="123825"/>
                  </a:cubicBezTo>
                  <a:cubicBezTo>
                    <a:pt x="253746" y="123825"/>
                    <a:pt x="229997" y="100076"/>
                    <a:pt x="229997" y="70739"/>
                  </a:cubicBezTo>
                  <a:cubicBezTo>
                    <a:pt x="229997" y="41402"/>
                    <a:pt x="253746" y="17653"/>
                    <a:pt x="283083" y="17653"/>
                  </a:cubicBezTo>
                  <a:moveTo>
                    <a:pt x="176911" y="176911"/>
                  </a:moveTo>
                  <a:lnTo>
                    <a:pt x="176911" y="212344"/>
                  </a:lnTo>
                  <a:lnTo>
                    <a:pt x="229997" y="212344"/>
                  </a:lnTo>
                  <a:lnTo>
                    <a:pt x="229997" y="459994"/>
                  </a:lnTo>
                  <a:lnTo>
                    <a:pt x="176911" y="459994"/>
                  </a:lnTo>
                  <a:lnTo>
                    <a:pt x="176911" y="495427"/>
                  </a:lnTo>
                  <a:lnTo>
                    <a:pt x="389255" y="495427"/>
                  </a:lnTo>
                  <a:lnTo>
                    <a:pt x="389255" y="459867"/>
                  </a:lnTo>
                  <a:lnTo>
                    <a:pt x="336169" y="459867"/>
                  </a:lnTo>
                  <a:lnTo>
                    <a:pt x="336169" y="176911"/>
                  </a:lnTo>
                  <a:close/>
                </a:path>
              </a:pathLst>
            </a:custGeom>
            <a:solidFill>
              <a:srgbClr val="976825"/>
            </a:solidFill>
            <a:ln w="28575" cap="sq">
              <a:solidFill>
                <a:srgbClr val="1B4332"/>
              </a:solidFill>
              <a:prstDash val="solid"/>
              <a:miter/>
            </a:ln>
          </p:spPr>
        </p:sp>
        <p:sp>
          <p:nvSpPr>
            <p:cNvPr name="Freeform 37" id="37"/>
            <p:cNvSpPr/>
            <p:nvPr/>
          </p:nvSpPr>
          <p:spPr>
            <a:xfrm flipH="false" flipV="false" rot="0">
              <a:off x="297561" y="112014"/>
              <a:ext cx="212344" cy="477647"/>
            </a:xfrm>
            <a:custGeom>
              <a:avLst/>
              <a:gdLst/>
              <a:ahLst/>
              <a:cxnLst/>
              <a:rect r="r" b="b" t="t" l="l"/>
              <a:pathLst>
                <a:path h="477647" w="212344">
                  <a:moveTo>
                    <a:pt x="106172" y="0"/>
                  </a:moveTo>
                  <a:cubicBezTo>
                    <a:pt x="135509" y="0"/>
                    <a:pt x="159258" y="23749"/>
                    <a:pt x="159258" y="53086"/>
                  </a:cubicBezTo>
                  <a:cubicBezTo>
                    <a:pt x="159258" y="82423"/>
                    <a:pt x="135509" y="106172"/>
                    <a:pt x="106172" y="106172"/>
                  </a:cubicBezTo>
                  <a:cubicBezTo>
                    <a:pt x="76835" y="106172"/>
                    <a:pt x="53086" y="82423"/>
                    <a:pt x="53086" y="53086"/>
                  </a:cubicBezTo>
                  <a:cubicBezTo>
                    <a:pt x="53086" y="23749"/>
                    <a:pt x="76835" y="0"/>
                    <a:pt x="106172" y="0"/>
                  </a:cubicBezTo>
                  <a:moveTo>
                    <a:pt x="0" y="159258"/>
                  </a:moveTo>
                  <a:lnTo>
                    <a:pt x="159258" y="159258"/>
                  </a:lnTo>
                  <a:lnTo>
                    <a:pt x="159258" y="442214"/>
                  </a:lnTo>
                  <a:lnTo>
                    <a:pt x="212344" y="442214"/>
                  </a:lnTo>
                  <a:lnTo>
                    <a:pt x="212344" y="477647"/>
                  </a:lnTo>
                  <a:lnTo>
                    <a:pt x="0" y="477647"/>
                  </a:lnTo>
                  <a:lnTo>
                    <a:pt x="0" y="442214"/>
                  </a:lnTo>
                  <a:lnTo>
                    <a:pt x="53086" y="442214"/>
                  </a:lnTo>
                  <a:lnTo>
                    <a:pt x="53086" y="194564"/>
                  </a:lnTo>
                  <a:lnTo>
                    <a:pt x="0" y="194564"/>
                  </a:lnTo>
                  <a:close/>
                </a:path>
              </a:pathLst>
            </a:custGeom>
            <a:solidFill>
              <a:srgbClr val="FDCE8B"/>
            </a:solidFill>
            <a:ln w="28575" cap="sq">
              <a:solidFill>
                <a:srgbClr val="1B4332"/>
              </a:solidFill>
              <a:prstDash val="solid"/>
              <a:miter/>
            </a:ln>
          </p:spPr>
        </p:sp>
        <p:sp>
          <p:nvSpPr>
            <p:cNvPr name="Freeform 38" id="38"/>
            <p:cNvSpPr/>
            <p:nvPr/>
          </p:nvSpPr>
          <p:spPr>
            <a:xfrm flipH="false" flipV="false" rot="0">
              <a:off x="120650" y="94361"/>
              <a:ext cx="566039" cy="566039"/>
            </a:xfrm>
            <a:custGeom>
              <a:avLst/>
              <a:gdLst/>
              <a:ahLst/>
              <a:cxnLst/>
              <a:rect r="r" b="b" t="t" l="l"/>
              <a:pathLst>
                <a:path h="566039" w="566039">
                  <a:moveTo>
                    <a:pt x="283083" y="0"/>
                  </a:moveTo>
                  <a:cubicBezTo>
                    <a:pt x="439420" y="0"/>
                    <a:pt x="566039" y="126746"/>
                    <a:pt x="566039" y="282956"/>
                  </a:cubicBezTo>
                  <a:cubicBezTo>
                    <a:pt x="566039" y="439166"/>
                    <a:pt x="439420" y="566039"/>
                    <a:pt x="283083" y="566039"/>
                  </a:cubicBezTo>
                  <a:cubicBezTo>
                    <a:pt x="126746" y="566039"/>
                    <a:pt x="0" y="439293"/>
                    <a:pt x="0" y="282956"/>
                  </a:cubicBezTo>
                  <a:cubicBezTo>
                    <a:pt x="0" y="126619"/>
                    <a:pt x="126746" y="0"/>
                    <a:pt x="283083" y="0"/>
                  </a:cubicBezTo>
                  <a:close/>
                  <a:moveTo>
                    <a:pt x="283083" y="17653"/>
                  </a:moveTo>
                  <a:cubicBezTo>
                    <a:pt x="312420" y="17653"/>
                    <a:pt x="336169" y="41402"/>
                    <a:pt x="336169" y="70739"/>
                  </a:cubicBezTo>
                  <a:cubicBezTo>
                    <a:pt x="336169" y="100076"/>
                    <a:pt x="312420" y="123825"/>
                    <a:pt x="283083" y="123825"/>
                  </a:cubicBezTo>
                  <a:cubicBezTo>
                    <a:pt x="253746" y="123825"/>
                    <a:pt x="229997" y="100076"/>
                    <a:pt x="229997" y="70739"/>
                  </a:cubicBezTo>
                  <a:cubicBezTo>
                    <a:pt x="229997" y="41402"/>
                    <a:pt x="253746" y="17653"/>
                    <a:pt x="283083" y="17653"/>
                  </a:cubicBezTo>
                  <a:moveTo>
                    <a:pt x="176911" y="176911"/>
                  </a:moveTo>
                  <a:lnTo>
                    <a:pt x="336169" y="176911"/>
                  </a:lnTo>
                  <a:lnTo>
                    <a:pt x="336169" y="459867"/>
                  </a:lnTo>
                  <a:lnTo>
                    <a:pt x="389255" y="459867"/>
                  </a:lnTo>
                  <a:lnTo>
                    <a:pt x="389255" y="495300"/>
                  </a:lnTo>
                  <a:lnTo>
                    <a:pt x="176911" y="495300"/>
                  </a:lnTo>
                  <a:lnTo>
                    <a:pt x="176911" y="459867"/>
                  </a:lnTo>
                  <a:lnTo>
                    <a:pt x="229997" y="459867"/>
                  </a:lnTo>
                  <a:lnTo>
                    <a:pt x="229997" y="212217"/>
                  </a:lnTo>
                  <a:lnTo>
                    <a:pt x="176911" y="212217"/>
                  </a:lnTo>
                  <a:close/>
                </a:path>
              </a:pathLst>
            </a:custGeom>
            <a:solidFill>
              <a:srgbClr val="FDCE8B"/>
            </a:solidFill>
            <a:ln w="28575" cap="sq">
              <a:solidFill>
                <a:srgbClr val="1B4332"/>
              </a:solidFill>
              <a:prstDash val="solid"/>
              <a:miter/>
            </a:ln>
          </p:spPr>
        </p:sp>
        <p:sp>
          <p:nvSpPr>
            <p:cNvPr name="Freeform 39" id="39"/>
            <p:cNvSpPr/>
            <p:nvPr/>
          </p:nvSpPr>
          <p:spPr>
            <a:xfrm flipH="false" flipV="false" rot="0">
              <a:off x="0" y="0"/>
              <a:ext cx="807466" cy="754761"/>
            </a:xfrm>
            <a:custGeom>
              <a:avLst/>
              <a:gdLst/>
              <a:ahLst/>
              <a:cxnLst/>
              <a:rect r="r" b="b" t="t" l="l"/>
              <a:pathLst>
                <a:path h="754761" w="807466">
                  <a:moveTo>
                    <a:pt x="0" y="0"/>
                  </a:moveTo>
                  <a:lnTo>
                    <a:pt x="807466" y="0"/>
                  </a:lnTo>
                  <a:lnTo>
                    <a:pt x="807466" y="754761"/>
                  </a:lnTo>
                  <a:lnTo>
                    <a:pt x="0" y="754761"/>
                  </a:lnTo>
                  <a:close/>
                </a:path>
              </a:pathLst>
            </a:custGeom>
            <a:solidFill>
              <a:srgbClr val="FDCE8B"/>
            </a:solidFill>
            <a:ln w="28575" cap="sq">
              <a:solidFill>
                <a:srgbClr val="1B4332"/>
              </a:solidFill>
              <a:prstDash val="solid"/>
              <a:miter/>
            </a:ln>
          </p:spPr>
        </p:sp>
      </p:grpSp>
      <p:grpSp>
        <p:nvGrpSpPr>
          <p:cNvPr name="Group 40" id="40"/>
          <p:cNvGrpSpPr/>
          <p:nvPr/>
        </p:nvGrpSpPr>
        <p:grpSpPr>
          <a:xfrm rot="0">
            <a:off x="8672170" y="6846294"/>
            <a:ext cx="8503920" cy="685800"/>
            <a:chOff x="0" y="0"/>
            <a:chExt cx="11338560" cy="914400"/>
          </a:xfrm>
        </p:grpSpPr>
        <p:sp>
          <p:nvSpPr>
            <p:cNvPr name="Freeform 41" id="41"/>
            <p:cNvSpPr/>
            <p:nvPr/>
          </p:nvSpPr>
          <p:spPr>
            <a:xfrm flipH="false" flipV="false" rot="0">
              <a:off x="0" y="0"/>
              <a:ext cx="11338560" cy="914400"/>
            </a:xfrm>
            <a:custGeom>
              <a:avLst/>
              <a:gdLst/>
              <a:ahLst/>
              <a:cxnLst/>
              <a:rect r="r" b="b" t="t" l="l"/>
              <a:pathLst>
                <a:path h="914400" w="11338560">
                  <a:moveTo>
                    <a:pt x="0" y="0"/>
                  </a:moveTo>
                  <a:lnTo>
                    <a:pt x="11338560" y="0"/>
                  </a:lnTo>
                  <a:lnTo>
                    <a:pt x="11338560" y="914400"/>
                  </a:lnTo>
                  <a:lnTo>
                    <a:pt x="0" y="91440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191614" r="0" b="-191614"/>
              </a:stretch>
            </a:blipFill>
          </p:spPr>
        </p:sp>
        <p:sp>
          <p:nvSpPr>
            <p:cNvPr name="TextBox 42" id="42"/>
            <p:cNvSpPr txBox="true"/>
            <p:nvPr/>
          </p:nvSpPr>
          <p:spPr>
            <a:xfrm>
              <a:off x="0" y="-47625"/>
              <a:ext cx="11338560" cy="9620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520"/>
                </a:lnSpc>
              </a:pPr>
              <a:r>
                <a:rPr lang="en-US" sz="2100">
                  <a:solidFill>
                    <a:srgbClr val="FFFFF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Aplicații care oferă informații despre etichetele alimentare: Scanează eticheta, Scanner Alimente, Yuka</a:t>
              </a:r>
            </a:p>
          </p:txBody>
        </p:sp>
      </p:grpSp>
      <p:grpSp>
        <p:nvGrpSpPr>
          <p:cNvPr name="Group 43" id="43"/>
          <p:cNvGrpSpPr/>
          <p:nvPr/>
        </p:nvGrpSpPr>
        <p:grpSpPr>
          <a:xfrm rot="0">
            <a:off x="1165860" y="4277792"/>
            <a:ext cx="932688" cy="932688"/>
            <a:chOff x="0" y="0"/>
            <a:chExt cx="1243584" cy="1243584"/>
          </a:xfrm>
        </p:grpSpPr>
        <p:sp>
          <p:nvSpPr>
            <p:cNvPr name="Freeform 44" id="44"/>
            <p:cNvSpPr/>
            <p:nvPr/>
          </p:nvSpPr>
          <p:spPr>
            <a:xfrm flipH="false" flipV="false" rot="0">
              <a:off x="0" y="0"/>
              <a:ext cx="1243584" cy="1243584"/>
            </a:xfrm>
            <a:custGeom>
              <a:avLst/>
              <a:gdLst/>
              <a:ahLst/>
              <a:cxnLst/>
              <a:rect r="r" b="b" t="t" l="l"/>
              <a:pathLst>
                <a:path h="1243584" w="1243584">
                  <a:moveTo>
                    <a:pt x="0" y="621792"/>
                  </a:moveTo>
                  <a:cubicBezTo>
                    <a:pt x="0" y="278384"/>
                    <a:pt x="278384" y="0"/>
                    <a:pt x="621792" y="0"/>
                  </a:cubicBezTo>
                  <a:cubicBezTo>
                    <a:pt x="965200" y="0"/>
                    <a:pt x="1243584" y="278384"/>
                    <a:pt x="1243584" y="621792"/>
                  </a:cubicBezTo>
                  <a:cubicBezTo>
                    <a:pt x="1243584" y="965200"/>
                    <a:pt x="965200" y="1243584"/>
                    <a:pt x="621792" y="1243584"/>
                  </a:cubicBezTo>
                  <a:cubicBezTo>
                    <a:pt x="278384" y="1243584"/>
                    <a:pt x="0" y="965200"/>
                    <a:pt x="0" y="621792"/>
                  </a:cubicBezTo>
                  <a:close/>
                </a:path>
              </a:pathLst>
            </a:custGeom>
            <a:solidFill>
              <a:srgbClr val="8BE0CD"/>
            </a:solidFill>
          </p:spPr>
        </p:sp>
        <p:sp>
          <p:nvSpPr>
            <p:cNvPr name="TextBox 45" id="45"/>
            <p:cNvSpPr txBox="true"/>
            <p:nvPr/>
          </p:nvSpPr>
          <p:spPr>
            <a:xfrm>
              <a:off x="0" y="-66675"/>
              <a:ext cx="1243584" cy="131025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320"/>
                </a:lnSpc>
              </a:pPr>
              <a:r>
                <a:rPr lang="en-US" sz="3600" b="true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3</a:t>
              </a:r>
            </a:p>
          </p:txBody>
        </p:sp>
      </p:grpSp>
      <p:sp>
        <p:nvSpPr>
          <p:cNvPr name="TextBox 46" id="46"/>
          <p:cNvSpPr txBox="true"/>
          <p:nvPr/>
        </p:nvSpPr>
        <p:spPr>
          <a:xfrm rot="0">
            <a:off x="2560320" y="4336856"/>
            <a:ext cx="6949440" cy="6677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20"/>
              </a:lnSpc>
            </a:pPr>
            <a:r>
              <a:rPr lang="en-US" sz="3600" b="true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Citește zaharurile, nu doar glucidele</a:t>
            </a:r>
          </a:p>
        </p:txBody>
      </p:sp>
      <p:sp>
        <p:nvSpPr>
          <p:cNvPr name="TextBox 47" id="47"/>
          <p:cNvSpPr txBox="true"/>
          <p:nvPr/>
        </p:nvSpPr>
        <p:spPr>
          <a:xfrm rot="0">
            <a:off x="9624060" y="4374432"/>
            <a:ext cx="8414337" cy="12884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20"/>
              </a:lnSpc>
            </a:pPr>
            <a:r>
              <a:rPr lang="en-US" sz="30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Zahărul se ascunde sub multe denumiri: sirop de glucoză, dextroză, maltoză, sucroză…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>
  <p:cSld>
    <p:bg>
      <p:bgPr>
        <a:solidFill>
          <a:srgbClr val="00206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DAHR00zGBaE</dc:identifier>
  <dcterms:modified xsi:type="dcterms:W3CDTF">2011-08-01T06:04:30Z</dcterms:modified>
  <cp:revision>1</cp:revision>
  <dc:title>Ghid rapid de citire a etichetelor.pptx</dc:title>
</cp:coreProperties>
</file>